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1" r:id="rId3"/>
    <p:sldId id="316" r:id="rId4"/>
    <p:sldId id="362" r:id="rId5"/>
    <p:sldId id="361" r:id="rId6"/>
    <p:sldId id="322" r:id="rId7"/>
    <p:sldId id="451" r:id="rId8"/>
    <p:sldId id="345" r:id="rId9"/>
    <p:sldId id="366" r:id="rId10"/>
    <p:sldId id="367" r:id="rId11"/>
    <p:sldId id="397" r:id="rId12"/>
    <p:sldId id="401" r:id="rId13"/>
    <p:sldId id="402" r:id="rId14"/>
    <p:sldId id="456" r:id="rId15"/>
    <p:sldId id="398" r:id="rId16"/>
    <p:sldId id="368" r:id="rId17"/>
    <p:sldId id="400" r:id="rId18"/>
    <p:sldId id="344" r:id="rId19"/>
    <p:sldId id="360" r:id="rId20"/>
    <p:sldId id="371" r:id="rId21"/>
    <p:sldId id="351" r:id="rId22"/>
    <p:sldId id="369" r:id="rId23"/>
    <p:sldId id="454" r:id="rId24"/>
    <p:sldId id="412" r:id="rId25"/>
    <p:sldId id="403" r:id="rId26"/>
    <p:sldId id="427" r:id="rId27"/>
    <p:sldId id="432" r:id="rId28"/>
    <p:sldId id="428" r:id="rId29"/>
    <p:sldId id="429" r:id="rId30"/>
    <p:sldId id="430" r:id="rId31"/>
    <p:sldId id="433" r:id="rId32"/>
    <p:sldId id="380" r:id="rId33"/>
    <p:sldId id="382" r:id="rId34"/>
    <p:sldId id="384" r:id="rId35"/>
    <p:sldId id="383" r:id="rId36"/>
    <p:sldId id="387" r:id="rId37"/>
    <p:sldId id="436" r:id="rId38"/>
    <p:sldId id="388" r:id="rId39"/>
    <p:sldId id="453" r:id="rId40"/>
    <p:sldId id="460" r:id="rId41"/>
    <p:sldId id="461" r:id="rId42"/>
    <p:sldId id="448" r:id="rId43"/>
    <p:sldId id="392" r:id="rId44"/>
    <p:sldId id="457" r:id="rId45"/>
    <p:sldId id="459" r:id="rId46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4498E"/>
    <a:srgbClr val="5BD4FF"/>
    <a:srgbClr val="85C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B250D-C83F-44AB-B1E3-08A7D41A2D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8DDA5-9ED7-4D3B-9A51-6A05BDC6B6E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200" dirty="0" smtClean="0"/>
            <a:t>Лицата, които обичайно живеят в жилището</a:t>
          </a:r>
          <a:r>
            <a:rPr lang="bg-BG" sz="2200" dirty="0" smtClean="0">
              <a:solidFill>
                <a:schemeClr val="tx1"/>
              </a:solidFill>
            </a:rPr>
            <a:t>.</a:t>
          </a:r>
          <a:endParaRPr lang="en-US" sz="2200" dirty="0">
            <a:solidFill>
              <a:schemeClr val="tx1"/>
            </a:solidFill>
          </a:endParaRPr>
        </a:p>
      </dgm:t>
    </dgm:pt>
    <dgm:pt modelId="{637E935E-A458-42CF-896B-5E1A445E9E82}" type="parTrans" cxnId="{55514341-8323-4F8E-B557-BCFB3A6B20EE}">
      <dgm:prSet/>
      <dgm:spPr/>
      <dgm:t>
        <a:bodyPr/>
        <a:lstStyle/>
        <a:p>
          <a:endParaRPr lang="en-US"/>
        </a:p>
      </dgm:t>
    </dgm:pt>
    <dgm:pt modelId="{E6135E52-783D-47A6-8BF5-34F60D0AF930}" type="sibTrans" cxnId="{55514341-8323-4F8E-B557-BCFB3A6B20EE}">
      <dgm:prSet/>
      <dgm:spPr/>
      <dgm:t>
        <a:bodyPr/>
        <a:lstStyle/>
        <a:p>
          <a:endParaRPr lang="en-US"/>
        </a:p>
      </dgm:t>
    </dgm:pt>
    <dgm:pt modelId="{37AB365D-1919-4EE6-8F12-9B8C3D99C1B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200" dirty="0" smtClean="0"/>
            <a:t>Лицата, които обичайно живеят в жилището, но поради някаква причина отсъстват временно (</a:t>
          </a:r>
          <a:r>
            <a:rPr lang="en-US" sz="2200" dirty="0" smtClean="0"/>
            <a:t>&lt;12 </a:t>
          </a:r>
          <a:r>
            <a:rPr lang="bg-BG" sz="2200" dirty="0" smtClean="0">
              <a:solidFill>
                <a:schemeClr val="tx1"/>
              </a:solidFill>
            </a:rPr>
            <a:t>месеца).</a:t>
          </a:r>
          <a:endParaRPr lang="en-US" sz="2200" dirty="0">
            <a:solidFill>
              <a:schemeClr val="tx1"/>
            </a:solidFill>
          </a:endParaRPr>
        </a:p>
      </dgm:t>
    </dgm:pt>
    <dgm:pt modelId="{9D865CFE-A24A-4C99-A613-23EB3CE1597B}" type="parTrans" cxnId="{C01F39E4-93A9-428F-AEE9-CBDAB2C9406E}">
      <dgm:prSet/>
      <dgm:spPr/>
      <dgm:t>
        <a:bodyPr/>
        <a:lstStyle/>
        <a:p>
          <a:endParaRPr lang="en-US"/>
        </a:p>
      </dgm:t>
    </dgm:pt>
    <dgm:pt modelId="{41B936A3-38DD-4389-88F4-662C19220F8E}" type="sibTrans" cxnId="{C01F39E4-93A9-428F-AEE9-CBDAB2C9406E}">
      <dgm:prSet/>
      <dgm:spPr/>
      <dgm:t>
        <a:bodyPr/>
        <a:lstStyle/>
        <a:p>
          <a:endParaRPr lang="en-US"/>
        </a:p>
      </dgm:t>
    </dgm:pt>
    <dgm:pt modelId="{F8CCF207-C650-454A-9C43-E7B310CA36E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200" dirty="0" smtClean="0"/>
            <a:t>Ученицит</a:t>
          </a:r>
          <a:r>
            <a:rPr lang="bg-BG" sz="2200" dirty="0" smtClean="0">
              <a:solidFill>
                <a:schemeClr val="tx1"/>
              </a:solidFill>
            </a:rPr>
            <a:t>е</a:t>
          </a:r>
          <a:r>
            <a:rPr lang="bg-BG" sz="2200" dirty="0" smtClean="0">
              <a:solidFill>
                <a:srgbClr val="FFFF00"/>
              </a:solidFill>
            </a:rPr>
            <a:t> </a:t>
          </a:r>
          <a:r>
            <a:rPr lang="bg-BG" sz="2200" dirty="0" smtClean="0"/>
            <a:t>в основното и средно</a:t>
          </a:r>
          <a:r>
            <a:rPr lang="bg-BG" sz="2200" dirty="0" smtClean="0">
              <a:solidFill>
                <a:schemeClr val="tx1"/>
              </a:solidFill>
            </a:rPr>
            <a:t>то</a:t>
          </a:r>
          <a:r>
            <a:rPr lang="bg-BG" sz="2200" dirty="0" smtClean="0"/>
            <a:t> образование, които учат и живеят извън семейното жилище</a:t>
          </a:r>
          <a:r>
            <a:rPr lang="bg-BG" sz="2200" dirty="0" smtClean="0">
              <a:solidFill>
                <a:schemeClr val="tx1"/>
              </a:solidFill>
            </a:rPr>
            <a:t>.</a:t>
          </a:r>
          <a:r>
            <a:rPr lang="bg-BG" sz="2200" dirty="0" smtClean="0">
              <a:solidFill>
                <a:srgbClr val="FFFF00"/>
              </a:solidFill>
            </a:rPr>
            <a:t> </a:t>
          </a:r>
          <a:endParaRPr lang="en-US" sz="2200" dirty="0">
            <a:solidFill>
              <a:srgbClr val="FFFF00"/>
            </a:solidFill>
          </a:endParaRPr>
        </a:p>
      </dgm:t>
    </dgm:pt>
    <dgm:pt modelId="{D8A2E744-97C8-4FB5-BA84-8112C4644B9D}" type="parTrans" cxnId="{33F7AB77-FCEA-4F04-970B-15C48B57B850}">
      <dgm:prSet/>
      <dgm:spPr/>
      <dgm:t>
        <a:bodyPr/>
        <a:lstStyle/>
        <a:p>
          <a:endParaRPr lang="en-US"/>
        </a:p>
      </dgm:t>
    </dgm:pt>
    <dgm:pt modelId="{B5674A6D-F34B-4F62-9CA9-E2A0E9D00EDC}" type="sibTrans" cxnId="{33F7AB77-FCEA-4F04-970B-15C48B57B850}">
      <dgm:prSet/>
      <dgm:spPr/>
      <dgm:t>
        <a:bodyPr/>
        <a:lstStyle/>
        <a:p>
          <a:endParaRPr lang="en-US"/>
        </a:p>
      </dgm:t>
    </dgm:pt>
    <dgm:pt modelId="{8D00BF89-1581-456E-A734-3E2578CAFB9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200" dirty="0" smtClean="0"/>
            <a:t>Временно присъстващите в жилището лица, роднини, приятели</a:t>
          </a:r>
          <a:r>
            <a:rPr lang="bg-BG" sz="2200" dirty="0" smtClean="0">
              <a:solidFill>
                <a:schemeClr val="tx1"/>
              </a:solidFill>
            </a:rPr>
            <a:t>.</a:t>
          </a:r>
          <a:r>
            <a:rPr lang="bg-BG" sz="2200" dirty="0" smtClean="0">
              <a:solidFill>
                <a:srgbClr val="FFFF00"/>
              </a:solidFill>
            </a:rPr>
            <a:t> </a:t>
          </a:r>
          <a:endParaRPr lang="en-US" sz="2200" dirty="0">
            <a:solidFill>
              <a:srgbClr val="FFFF00"/>
            </a:solidFill>
          </a:endParaRPr>
        </a:p>
      </dgm:t>
    </dgm:pt>
    <dgm:pt modelId="{6525A975-BCFE-4AEF-82D5-77695346F3E5}" type="parTrans" cxnId="{33681D28-EB39-447D-9393-B019BCF003B9}">
      <dgm:prSet/>
      <dgm:spPr/>
      <dgm:t>
        <a:bodyPr/>
        <a:lstStyle/>
        <a:p>
          <a:endParaRPr lang="en-US"/>
        </a:p>
      </dgm:t>
    </dgm:pt>
    <dgm:pt modelId="{46A00AE1-7D35-4236-A9CB-E20E5325A699}" type="sibTrans" cxnId="{33681D28-EB39-447D-9393-B019BCF003B9}">
      <dgm:prSet/>
      <dgm:spPr/>
      <dgm:t>
        <a:bodyPr/>
        <a:lstStyle/>
        <a:p>
          <a:endParaRPr lang="en-US"/>
        </a:p>
      </dgm:t>
    </dgm:pt>
    <dgm:pt modelId="{819A96FD-725C-4C27-901A-61595267B01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200" dirty="0" smtClean="0"/>
            <a:t>Студентите във висшето образование </a:t>
          </a:r>
          <a:r>
            <a:rPr lang="bg-BG" sz="2200" b="1" dirty="0" smtClean="0"/>
            <a:t>не се </a:t>
          </a:r>
          <a:r>
            <a:rPr lang="bg-BG" sz="2200" dirty="0" smtClean="0"/>
            <a:t>броят в семейното жилище</a:t>
          </a:r>
          <a:r>
            <a:rPr lang="bg-BG" sz="2200" dirty="0" smtClean="0">
              <a:solidFill>
                <a:schemeClr val="tx1"/>
              </a:solidFill>
            </a:rPr>
            <a:t>.</a:t>
          </a:r>
          <a:endParaRPr lang="en-US" sz="2200" dirty="0">
            <a:solidFill>
              <a:schemeClr val="tx1"/>
            </a:solidFill>
          </a:endParaRPr>
        </a:p>
      </dgm:t>
    </dgm:pt>
    <dgm:pt modelId="{BD1ABCEC-D7C3-45C8-AE60-20346142B45E}" type="parTrans" cxnId="{5340EC77-A917-4A44-ABDD-73ACFC412CF7}">
      <dgm:prSet/>
      <dgm:spPr/>
      <dgm:t>
        <a:bodyPr/>
        <a:lstStyle/>
        <a:p>
          <a:endParaRPr lang="en-US"/>
        </a:p>
      </dgm:t>
    </dgm:pt>
    <dgm:pt modelId="{6C4228CB-6510-46CA-847F-AE588E1C0E4B}" type="sibTrans" cxnId="{5340EC77-A917-4A44-ABDD-73ACFC412CF7}">
      <dgm:prSet/>
      <dgm:spPr/>
      <dgm:t>
        <a:bodyPr/>
        <a:lstStyle/>
        <a:p>
          <a:endParaRPr lang="en-US"/>
        </a:p>
      </dgm:t>
    </dgm:pt>
    <dgm:pt modelId="{11A0AB4D-7299-4B90-B840-F2F1CC0EE68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200" dirty="0" smtClean="0"/>
            <a:t>Лицата, които работят като шофьори, пилоти, капитани или други професии, свързани с отсъствие</a:t>
          </a:r>
          <a:r>
            <a:rPr lang="bg-BG" sz="2200" dirty="0" smtClean="0">
              <a:solidFill>
                <a:schemeClr val="tx1"/>
              </a:solidFill>
            </a:rPr>
            <a:t>,</a:t>
          </a:r>
          <a:r>
            <a:rPr lang="bg-BG" sz="2200" dirty="0" smtClean="0"/>
            <a:t> се броят в семейното жилище</a:t>
          </a:r>
          <a:r>
            <a:rPr lang="bg-BG" sz="2200" dirty="0" smtClean="0">
              <a:solidFill>
                <a:schemeClr val="tx1"/>
              </a:solidFill>
            </a:rPr>
            <a:t>.</a:t>
          </a:r>
          <a:endParaRPr lang="en-US" sz="2200" dirty="0">
            <a:solidFill>
              <a:schemeClr val="tx1"/>
            </a:solidFill>
          </a:endParaRPr>
        </a:p>
      </dgm:t>
    </dgm:pt>
    <dgm:pt modelId="{49807009-1989-4D8B-A178-7F753ACABCB6}" type="parTrans" cxnId="{2CDF5832-FC3A-4BED-B00B-78C38B5EE9FA}">
      <dgm:prSet/>
      <dgm:spPr/>
      <dgm:t>
        <a:bodyPr/>
        <a:lstStyle/>
        <a:p>
          <a:endParaRPr lang="en-US"/>
        </a:p>
      </dgm:t>
    </dgm:pt>
    <dgm:pt modelId="{C1D02626-F580-41A7-9A24-90F6B214CB81}" type="sibTrans" cxnId="{2CDF5832-FC3A-4BED-B00B-78C38B5EE9FA}">
      <dgm:prSet/>
      <dgm:spPr/>
      <dgm:t>
        <a:bodyPr/>
        <a:lstStyle/>
        <a:p>
          <a:endParaRPr lang="en-US"/>
        </a:p>
      </dgm:t>
    </dgm:pt>
    <dgm:pt modelId="{F9BC970F-6EEE-40F2-9681-C781223063D9}" type="pres">
      <dgm:prSet presAssocID="{CF4B250D-C83F-44AB-B1E3-08A7D41A2D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8B23F-CD8D-4C78-925B-08A7DA647391}" type="pres">
      <dgm:prSet presAssocID="{B6F8DDA5-9ED7-4D3B-9A51-6A05BDC6B6EB}" presName="composite" presStyleCnt="0"/>
      <dgm:spPr/>
    </dgm:pt>
    <dgm:pt modelId="{46A2F45D-6DD5-4806-B90B-6F21452DF53C}" type="pres">
      <dgm:prSet presAssocID="{B6F8DDA5-9ED7-4D3B-9A51-6A05BDC6B6EB}" presName="imgShp" presStyleLbl="fgImgPlace1" presStyleIdx="0" presStyleCnt="6" custLinFactX="-18525" custLinFactNeighborX="-100000" custLinFactNeighborY="1409"/>
      <dgm:spPr/>
    </dgm:pt>
    <dgm:pt modelId="{71BA461B-F2F5-425A-A53F-41D05382C263}" type="pres">
      <dgm:prSet presAssocID="{B6F8DDA5-9ED7-4D3B-9A51-6A05BDC6B6EB}" presName="txShp" presStyleLbl="node1" presStyleIdx="0" presStyleCnt="6" custScaleX="125829" custScaleY="69690" custLinFactNeighborX="50" custLinFactNeighborY="5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1D592-683C-44D9-BD96-E144F5CDA73F}" type="pres">
      <dgm:prSet presAssocID="{E6135E52-783D-47A6-8BF5-34F60D0AF930}" presName="spacing" presStyleCnt="0"/>
      <dgm:spPr/>
    </dgm:pt>
    <dgm:pt modelId="{71BB554C-0339-4BF8-BEB2-684038697DF0}" type="pres">
      <dgm:prSet presAssocID="{37AB365D-1919-4EE6-8F12-9B8C3D99C1BA}" presName="composite" presStyleCnt="0"/>
      <dgm:spPr/>
    </dgm:pt>
    <dgm:pt modelId="{98CA4548-3A3B-43D5-A9C9-C2CFEBA39D87}" type="pres">
      <dgm:prSet presAssocID="{37AB365D-1919-4EE6-8F12-9B8C3D99C1BA}" presName="imgShp" presStyleLbl="fgImgPlace1" presStyleIdx="1" presStyleCnt="6" custLinFactX="-18525" custLinFactNeighborX="-100000" custLinFactNeighborY="-23310"/>
      <dgm:spPr/>
    </dgm:pt>
    <dgm:pt modelId="{1F9F9C4A-4BF0-42FF-85F1-46256E85C82B}" type="pres">
      <dgm:prSet presAssocID="{37AB365D-1919-4EE6-8F12-9B8C3D99C1BA}" presName="txShp" presStyleLbl="node1" presStyleIdx="1" presStyleCnt="6" custScaleX="126374" custScaleY="74474" custLinFactNeighborX="0" custLinFactNeighborY="-24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60B64-AB51-4141-B387-A8886B148BF3}" type="pres">
      <dgm:prSet presAssocID="{41B936A3-38DD-4389-88F4-662C19220F8E}" presName="spacing" presStyleCnt="0"/>
      <dgm:spPr/>
    </dgm:pt>
    <dgm:pt modelId="{897A5502-0F36-4C5E-8E3F-6C0B83BDEFB6}" type="pres">
      <dgm:prSet presAssocID="{F8CCF207-C650-454A-9C43-E7B310CA36E7}" presName="composite" presStyleCnt="0"/>
      <dgm:spPr/>
    </dgm:pt>
    <dgm:pt modelId="{B1E2B31E-200C-4E73-9BC9-EE933A55B184}" type="pres">
      <dgm:prSet presAssocID="{F8CCF207-C650-454A-9C43-E7B310CA36E7}" presName="imgShp" presStyleLbl="fgImgPlace1" presStyleIdx="2" presStyleCnt="6" custLinFactX="-23788" custLinFactNeighborX="-100000" custLinFactNeighborY="-43178"/>
      <dgm:spPr/>
    </dgm:pt>
    <dgm:pt modelId="{84160C9C-53CA-4E71-AE3E-E28698BE8AEC}" type="pres">
      <dgm:prSet presAssocID="{F8CCF207-C650-454A-9C43-E7B310CA36E7}" presName="txShp" presStyleLbl="node1" presStyleIdx="2" presStyleCnt="6" custScaleX="126374" custScaleY="83055" custLinFactNeighborX="-138" custLinFactNeighborY="-4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55825-17CF-4320-AAE2-B5CC0ACF9910}" type="pres">
      <dgm:prSet presAssocID="{B5674A6D-F34B-4F62-9CA9-E2A0E9D00EDC}" presName="spacing" presStyleCnt="0"/>
      <dgm:spPr/>
    </dgm:pt>
    <dgm:pt modelId="{9DB271E0-120A-41BA-838F-9ADE9BC526B8}" type="pres">
      <dgm:prSet presAssocID="{8D00BF89-1581-456E-A734-3E2578CAFB91}" presName="composite" presStyleCnt="0"/>
      <dgm:spPr/>
    </dgm:pt>
    <dgm:pt modelId="{ABF76004-5A42-44A2-BD86-E72AFEFF391B}" type="pres">
      <dgm:prSet presAssocID="{8D00BF89-1581-456E-A734-3E2578CAFB91}" presName="imgShp" presStyleLbl="fgImgPlace1" presStyleIdx="3" presStyleCnt="6" custLinFactX="-33474" custLinFactNeighborX="-100000" custLinFactNeighborY="7359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195425B-09BE-430B-8052-2C1B5B99A2EE}" type="pres">
      <dgm:prSet presAssocID="{8D00BF89-1581-456E-A734-3E2578CAFB91}" presName="txShp" presStyleLbl="node1" presStyleIdx="3" presStyleCnt="6" custScaleX="126374" custScaleY="75338" custLinFactNeighborX="68" custLinFactNeighborY="78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77AD6-C611-4261-9F2C-135387CFA575}" type="pres">
      <dgm:prSet presAssocID="{46A00AE1-7D35-4236-A9CB-E20E5325A699}" presName="spacing" presStyleCnt="0"/>
      <dgm:spPr/>
    </dgm:pt>
    <dgm:pt modelId="{0404E479-4DC4-4699-8AE2-2CFDBCFCAEFA}" type="pres">
      <dgm:prSet presAssocID="{819A96FD-725C-4C27-901A-61595267B016}" presName="composite" presStyleCnt="0"/>
      <dgm:spPr/>
    </dgm:pt>
    <dgm:pt modelId="{5407BDA3-DB6A-4563-8E18-8EDAFF2A117E}" type="pres">
      <dgm:prSet presAssocID="{819A96FD-725C-4C27-901A-61595267B016}" presName="imgShp" presStyleLbl="fgImgPlace1" presStyleIdx="4" presStyleCnt="6" custLinFactX="-33474" custLinFactNeighborX="-100000" custLinFactNeighborY="7287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9B4EFD82-7023-4575-BC99-C0E4C23E3959}" type="pres">
      <dgm:prSet presAssocID="{819A96FD-725C-4C27-901A-61595267B016}" presName="txShp" presStyleLbl="node1" presStyleIdx="4" presStyleCnt="6" custScaleX="126374" custScaleY="87612" custLinFactNeighborX="-138" custLinFactNeighborY="73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3E8E5-1E1C-4332-B0DB-CBC0A98E0F75}" type="pres">
      <dgm:prSet presAssocID="{6C4228CB-6510-46CA-847F-AE588E1C0E4B}" presName="spacing" presStyleCnt="0"/>
      <dgm:spPr/>
    </dgm:pt>
    <dgm:pt modelId="{BC58FFF6-46FB-4982-8C1E-16CF89340EB4}" type="pres">
      <dgm:prSet presAssocID="{11A0AB4D-7299-4B90-B840-F2F1CC0EE68D}" presName="composite" presStyleCnt="0"/>
      <dgm:spPr/>
    </dgm:pt>
    <dgm:pt modelId="{1E72C09F-3AAE-436D-B4C7-4E2CF267339B}" type="pres">
      <dgm:prSet presAssocID="{11A0AB4D-7299-4B90-B840-F2F1CC0EE68D}" presName="imgShp" presStyleLbl="fgImgPlace1" presStyleIdx="5" presStyleCnt="6" custLinFactX="-24028" custLinFactY="-122624" custLinFactNeighborX="-100000" custLinFactNeighborY="-200000"/>
      <dgm:spPr/>
    </dgm:pt>
    <dgm:pt modelId="{B8D27F59-F970-403B-A8DA-EE9061A54CF0}" type="pres">
      <dgm:prSet presAssocID="{11A0AB4D-7299-4B90-B840-F2F1CC0EE68D}" presName="txShp" presStyleLbl="node1" presStyleIdx="5" presStyleCnt="6" custScaleX="126374" custScaleY="83055" custLinFactY="-109728" custLinFactNeighborX="-13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00705-A4EB-4B62-9B3B-A329885B3432}" type="presOf" srcId="{819A96FD-725C-4C27-901A-61595267B016}" destId="{9B4EFD82-7023-4575-BC99-C0E4C23E3959}" srcOrd="0" destOrd="0" presId="urn:microsoft.com/office/officeart/2005/8/layout/vList3"/>
    <dgm:cxn modelId="{55514341-8323-4F8E-B557-BCFB3A6B20EE}" srcId="{CF4B250D-C83F-44AB-B1E3-08A7D41A2DB2}" destId="{B6F8DDA5-9ED7-4D3B-9A51-6A05BDC6B6EB}" srcOrd="0" destOrd="0" parTransId="{637E935E-A458-42CF-896B-5E1A445E9E82}" sibTransId="{E6135E52-783D-47A6-8BF5-34F60D0AF930}"/>
    <dgm:cxn modelId="{D4EC762F-A0FD-420B-ABD5-2E6864F4CFF9}" type="presOf" srcId="{CF4B250D-C83F-44AB-B1E3-08A7D41A2DB2}" destId="{F9BC970F-6EEE-40F2-9681-C781223063D9}" srcOrd="0" destOrd="0" presId="urn:microsoft.com/office/officeart/2005/8/layout/vList3"/>
    <dgm:cxn modelId="{00F80BF2-DE3E-42BC-A597-B4CFF370EF0E}" type="presOf" srcId="{37AB365D-1919-4EE6-8F12-9B8C3D99C1BA}" destId="{1F9F9C4A-4BF0-42FF-85F1-46256E85C82B}" srcOrd="0" destOrd="0" presId="urn:microsoft.com/office/officeart/2005/8/layout/vList3"/>
    <dgm:cxn modelId="{33F7AB77-FCEA-4F04-970B-15C48B57B850}" srcId="{CF4B250D-C83F-44AB-B1E3-08A7D41A2DB2}" destId="{F8CCF207-C650-454A-9C43-E7B310CA36E7}" srcOrd="2" destOrd="0" parTransId="{D8A2E744-97C8-4FB5-BA84-8112C4644B9D}" sibTransId="{B5674A6D-F34B-4F62-9CA9-E2A0E9D00EDC}"/>
    <dgm:cxn modelId="{5340EC77-A917-4A44-ABDD-73ACFC412CF7}" srcId="{CF4B250D-C83F-44AB-B1E3-08A7D41A2DB2}" destId="{819A96FD-725C-4C27-901A-61595267B016}" srcOrd="4" destOrd="0" parTransId="{BD1ABCEC-D7C3-45C8-AE60-20346142B45E}" sibTransId="{6C4228CB-6510-46CA-847F-AE588E1C0E4B}"/>
    <dgm:cxn modelId="{0BC70689-DACA-4CDA-9310-70E3B83BA723}" type="presOf" srcId="{B6F8DDA5-9ED7-4D3B-9A51-6A05BDC6B6EB}" destId="{71BA461B-F2F5-425A-A53F-41D05382C263}" srcOrd="0" destOrd="0" presId="urn:microsoft.com/office/officeart/2005/8/layout/vList3"/>
    <dgm:cxn modelId="{C117D0FC-9582-4E18-B8FB-2D72526A38A0}" type="presOf" srcId="{8D00BF89-1581-456E-A734-3E2578CAFB91}" destId="{0195425B-09BE-430B-8052-2C1B5B99A2EE}" srcOrd="0" destOrd="0" presId="urn:microsoft.com/office/officeart/2005/8/layout/vList3"/>
    <dgm:cxn modelId="{6BC0B62C-3E46-4372-B84D-05F6574B57E2}" type="presOf" srcId="{F8CCF207-C650-454A-9C43-E7B310CA36E7}" destId="{84160C9C-53CA-4E71-AE3E-E28698BE8AEC}" srcOrd="0" destOrd="0" presId="urn:microsoft.com/office/officeart/2005/8/layout/vList3"/>
    <dgm:cxn modelId="{2CDF5832-FC3A-4BED-B00B-78C38B5EE9FA}" srcId="{CF4B250D-C83F-44AB-B1E3-08A7D41A2DB2}" destId="{11A0AB4D-7299-4B90-B840-F2F1CC0EE68D}" srcOrd="5" destOrd="0" parTransId="{49807009-1989-4D8B-A178-7F753ACABCB6}" sibTransId="{C1D02626-F580-41A7-9A24-90F6B214CB81}"/>
    <dgm:cxn modelId="{33681D28-EB39-447D-9393-B019BCF003B9}" srcId="{CF4B250D-C83F-44AB-B1E3-08A7D41A2DB2}" destId="{8D00BF89-1581-456E-A734-3E2578CAFB91}" srcOrd="3" destOrd="0" parTransId="{6525A975-BCFE-4AEF-82D5-77695346F3E5}" sibTransId="{46A00AE1-7D35-4236-A9CB-E20E5325A699}"/>
    <dgm:cxn modelId="{C01F39E4-93A9-428F-AEE9-CBDAB2C9406E}" srcId="{CF4B250D-C83F-44AB-B1E3-08A7D41A2DB2}" destId="{37AB365D-1919-4EE6-8F12-9B8C3D99C1BA}" srcOrd="1" destOrd="0" parTransId="{9D865CFE-A24A-4C99-A613-23EB3CE1597B}" sibTransId="{41B936A3-38DD-4389-88F4-662C19220F8E}"/>
    <dgm:cxn modelId="{B7F27F3A-AB79-4B78-BFD1-5325C79D55AD}" type="presOf" srcId="{11A0AB4D-7299-4B90-B840-F2F1CC0EE68D}" destId="{B8D27F59-F970-403B-A8DA-EE9061A54CF0}" srcOrd="0" destOrd="0" presId="urn:microsoft.com/office/officeart/2005/8/layout/vList3"/>
    <dgm:cxn modelId="{6256328E-A7E6-4A71-94C3-6B242CAEA6C7}" type="presParOf" srcId="{F9BC970F-6EEE-40F2-9681-C781223063D9}" destId="{1488B23F-CD8D-4C78-925B-08A7DA647391}" srcOrd="0" destOrd="0" presId="urn:microsoft.com/office/officeart/2005/8/layout/vList3"/>
    <dgm:cxn modelId="{41030264-5D76-421F-BB48-F02B85A9322B}" type="presParOf" srcId="{1488B23F-CD8D-4C78-925B-08A7DA647391}" destId="{46A2F45D-6DD5-4806-B90B-6F21452DF53C}" srcOrd="0" destOrd="0" presId="urn:microsoft.com/office/officeart/2005/8/layout/vList3"/>
    <dgm:cxn modelId="{D286B952-C7F4-435D-9F81-50796E14F63A}" type="presParOf" srcId="{1488B23F-CD8D-4C78-925B-08A7DA647391}" destId="{71BA461B-F2F5-425A-A53F-41D05382C263}" srcOrd="1" destOrd="0" presId="urn:microsoft.com/office/officeart/2005/8/layout/vList3"/>
    <dgm:cxn modelId="{D16E9B91-2A5C-4300-94B4-8CA892FDF33A}" type="presParOf" srcId="{F9BC970F-6EEE-40F2-9681-C781223063D9}" destId="{CB41D592-683C-44D9-BD96-E144F5CDA73F}" srcOrd="1" destOrd="0" presId="urn:microsoft.com/office/officeart/2005/8/layout/vList3"/>
    <dgm:cxn modelId="{65B0FC5A-4661-430B-9DB5-2088283D6570}" type="presParOf" srcId="{F9BC970F-6EEE-40F2-9681-C781223063D9}" destId="{71BB554C-0339-4BF8-BEB2-684038697DF0}" srcOrd="2" destOrd="0" presId="urn:microsoft.com/office/officeart/2005/8/layout/vList3"/>
    <dgm:cxn modelId="{E4B8FD97-D51A-4574-BD82-D13045D9D536}" type="presParOf" srcId="{71BB554C-0339-4BF8-BEB2-684038697DF0}" destId="{98CA4548-3A3B-43D5-A9C9-C2CFEBA39D87}" srcOrd="0" destOrd="0" presId="urn:microsoft.com/office/officeart/2005/8/layout/vList3"/>
    <dgm:cxn modelId="{B31C2C57-E513-4224-BC57-6FD7EAFF20E2}" type="presParOf" srcId="{71BB554C-0339-4BF8-BEB2-684038697DF0}" destId="{1F9F9C4A-4BF0-42FF-85F1-46256E85C82B}" srcOrd="1" destOrd="0" presId="urn:microsoft.com/office/officeart/2005/8/layout/vList3"/>
    <dgm:cxn modelId="{8CCA03EF-DE0E-4B50-BF08-9A0841AAB5A7}" type="presParOf" srcId="{F9BC970F-6EEE-40F2-9681-C781223063D9}" destId="{7BE60B64-AB51-4141-B387-A8886B148BF3}" srcOrd="3" destOrd="0" presId="urn:microsoft.com/office/officeart/2005/8/layout/vList3"/>
    <dgm:cxn modelId="{164BEEF1-1903-4F46-A0FF-654BBFFA9D88}" type="presParOf" srcId="{F9BC970F-6EEE-40F2-9681-C781223063D9}" destId="{897A5502-0F36-4C5E-8E3F-6C0B83BDEFB6}" srcOrd="4" destOrd="0" presId="urn:microsoft.com/office/officeart/2005/8/layout/vList3"/>
    <dgm:cxn modelId="{F1551847-A8DD-4876-B97F-E992588C0E55}" type="presParOf" srcId="{897A5502-0F36-4C5E-8E3F-6C0B83BDEFB6}" destId="{B1E2B31E-200C-4E73-9BC9-EE933A55B184}" srcOrd="0" destOrd="0" presId="urn:microsoft.com/office/officeart/2005/8/layout/vList3"/>
    <dgm:cxn modelId="{17193BC3-EAE3-4F68-AC25-E67F948E701C}" type="presParOf" srcId="{897A5502-0F36-4C5E-8E3F-6C0B83BDEFB6}" destId="{84160C9C-53CA-4E71-AE3E-E28698BE8AEC}" srcOrd="1" destOrd="0" presId="urn:microsoft.com/office/officeart/2005/8/layout/vList3"/>
    <dgm:cxn modelId="{6016EA0C-D0D3-4D44-A399-0EEAC3EF3E07}" type="presParOf" srcId="{F9BC970F-6EEE-40F2-9681-C781223063D9}" destId="{10C55825-17CF-4320-AAE2-B5CC0ACF9910}" srcOrd="5" destOrd="0" presId="urn:microsoft.com/office/officeart/2005/8/layout/vList3"/>
    <dgm:cxn modelId="{C3913AF2-0DD0-457A-9178-BBF2244D576F}" type="presParOf" srcId="{F9BC970F-6EEE-40F2-9681-C781223063D9}" destId="{9DB271E0-120A-41BA-838F-9ADE9BC526B8}" srcOrd="6" destOrd="0" presId="urn:microsoft.com/office/officeart/2005/8/layout/vList3"/>
    <dgm:cxn modelId="{0FBAF59F-9D34-4FA2-B763-A8B83D5B43B7}" type="presParOf" srcId="{9DB271E0-120A-41BA-838F-9ADE9BC526B8}" destId="{ABF76004-5A42-44A2-BD86-E72AFEFF391B}" srcOrd="0" destOrd="0" presId="urn:microsoft.com/office/officeart/2005/8/layout/vList3"/>
    <dgm:cxn modelId="{7529201C-2159-466B-B255-3A5C178C5A32}" type="presParOf" srcId="{9DB271E0-120A-41BA-838F-9ADE9BC526B8}" destId="{0195425B-09BE-430B-8052-2C1B5B99A2EE}" srcOrd="1" destOrd="0" presId="urn:microsoft.com/office/officeart/2005/8/layout/vList3"/>
    <dgm:cxn modelId="{E35C54E4-3FD5-466A-A7F9-67DACE2C9730}" type="presParOf" srcId="{F9BC970F-6EEE-40F2-9681-C781223063D9}" destId="{F0177AD6-C611-4261-9F2C-135387CFA575}" srcOrd="7" destOrd="0" presId="urn:microsoft.com/office/officeart/2005/8/layout/vList3"/>
    <dgm:cxn modelId="{E7C02C38-8ED5-4ABD-AD61-B44AD49E4D19}" type="presParOf" srcId="{F9BC970F-6EEE-40F2-9681-C781223063D9}" destId="{0404E479-4DC4-4699-8AE2-2CFDBCFCAEFA}" srcOrd="8" destOrd="0" presId="urn:microsoft.com/office/officeart/2005/8/layout/vList3"/>
    <dgm:cxn modelId="{4EEC0757-CFE4-41A6-B6D2-DCFA7742A363}" type="presParOf" srcId="{0404E479-4DC4-4699-8AE2-2CFDBCFCAEFA}" destId="{5407BDA3-DB6A-4563-8E18-8EDAFF2A117E}" srcOrd="0" destOrd="0" presId="urn:microsoft.com/office/officeart/2005/8/layout/vList3"/>
    <dgm:cxn modelId="{83F6DC58-6DDE-4A1E-ADAD-4A290D97C46D}" type="presParOf" srcId="{0404E479-4DC4-4699-8AE2-2CFDBCFCAEFA}" destId="{9B4EFD82-7023-4575-BC99-C0E4C23E3959}" srcOrd="1" destOrd="0" presId="urn:microsoft.com/office/officeart/2005/8/layout/vList3"/>
    <dgm:cxn modelId="{2F40C34A-F74B-494E-85B1-9551EDBAAA88}" type="presParOf" srcId="{F9BC970F-6EEE-40F2-9681-C781223063D9}" destId="{6C03E8E5-1E1C-4332-B0DB-CBC0A98E0F75}" srcOrd="9" destOrd="0" presId="urn:microsoft.com/office/officeart/2005/8/layout/vList3"/>
    <dgm:cxn modelId="{B5060A1E-C737-4D9E-99FE-E377AC74A031}" type="presParOf" srcId="{F9BC970F-6EEE-40F2-9681-C781223063D9}" destId="{BC58FFF6-46FB-4982-8C1E-16CF89340EB4}" srcOrd="10" destOrd="0" presId="urn:microsoft.com/office/officeart/2005/8/layout/vList3"/>
    <dgm:cxn modelId="{9340537F-5875-4775-835A-4B3947366923}" type="presParOf" srcId="{BC58FFF6-46FB-4982-8C1E-16CF89340EB4}" destId="{1E72C09F-3AAE-436D-B4C7-4E2CF267339B}" srcOrd="0" destOrd="0" presId="urn:microsoft.com/office/officeart/2005/8/layout/vList3"/>
    <dgm:cxn modelId="{3C804016-5238-480E-970A-2C592C6C8C33}" type="presParOf" srcId="{BC58FFF6-46FB-4982-8C1E-16CF89340EB4}" destId="{B8D27F59-F970-403B-A8DA-EE9061A54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A461B-F2F5-425A-A53F-41D05382C263}">
      <dsp:nvSpPr>
        <dsp:cNvPr id="0" name=""/>
        <dsp:cNvSpPr/>
      </dsp:nvSpPr>
      <dsp:spPr>
        <a:xfrm rot="10800000">
          <a:off x="862332" y="137923"/>
          <a:ext cx="8804859" cy="462412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59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Лицата, които обичайно живеят в жилището</a:t>
          </a:r>
          <a:r>
            <a:rPr lang="bg-BG" sz="2200" kern="1200" dirty="0" smtClean="0">
              <a:solidFill>
                <a:schemeClr val="tx1"/>
              </a:solidFill>
            </a:rPr>
            <a:t>.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977935" y="137923"/>
        <a:ext cx="8689256" cy="462412"/>
      </dsp:txXfrm>
    </dsp:sp>
    <dsp:sp modelId="{46A2F45D-6DD5-4806-B90B-6F21452DF53C}">
      <dsp:nvSpPr>
        <dsp:cNvPr id="0" name=""/>
        <dsp:cNvSpPr/>
      </dsp:nvSpPr>
      <dsp:spPr>
        <a:xfrm>
          <a:off x="644312" y="11806"/>
          <a:ext cx="663528" cy="6635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F9C4A-4BF0-42FF-85F1-46256E85C82B}">
      <dsp:nvSpPr>
        <dsp:cNvPr id="0" name=""/>
        <dsp:cNvSpPr/>
      </dsp:nvSpPr>
      <dsp:spPr>
        <a:xfrm rot="10800000">
          <a:off x="839765" y="784423"/>
          <a:ext cx="8842995" cy="494155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59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Лицата, които обичайно живеят в жилището, но поради някаква причина отсъстват временно (</a:t>
          </a:r>
          <a:r>
            <a:rPr lang="en-US" sz="2200" kern="1200" dirty="0" smtClean="0"/>
            <a:t>&lt;12 </a:t>
          </a:r>
          <a:r>
            <a:rPr lang="bg-BG" sz="2200" kern="1200" dirty="0" smtClean="0">
              <a:solidFill>
                <a:schemeClr val="tx1"/>
              </a:solidFill>
            </a:rPr>
            <a:t>месеца).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963304" y="784423"/>
        <a:ext cx="8719456" cy="494155"/>
      </dsp:txXfrm>
    </dsp:sp>
    <dsp:sp modelId="{98CA4548-3A3B-43D5-A9C9-C2CFEBA39D87}">
      <dsp:nvSpPr>
        <dsp:cNvPr id="0" name=""/>
        <dsp:cNvSpPr/>
      </dsp:nvSpPr>
      <dsp:spPr>
        <a:xfrm>
          <a:off x="644312" y="709385"/>
          <a:ext cx="663528" cy="6635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60C9C-53CA-4E71-AE3E-E28698BE8AEC}">
      <dsp:nvSpPr>
        <dsp:cNvPr id="0" name=""/>
        <dsp:cNvSpPr/>
      </dsp:nvSpPr>
      <dsp:spPr>
        <a:xfrm rot="10800000">
          <a:off x="830109" y="1499569"/>
          <a:ext cx="8842995" cy="551093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59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Ученицит</a:t>
          </a:r>
          <a:r>
            <a:rPr lang="bg-BG" sz="2200" kern="1200" dirty="0" smtClean="0">
              <a:solidFill>
                <a:schemeClr val="tx1"/>
              </a:solidFill>
            </a:rPr>
            <a:t>е</a:t>
          </a:r>
          <a:r>
            <a:rPr lang="bg-BG" sz="2200" kern="1200" dirty="0" smtClean="0">
              <a:solidFill>
                <a:srgbClr val="FFFF00"/>
              </a:solidFill>
            </a:rPr>
            <a:t> </a:t>
          </a:r>
          <a:r>
            <a:rPr lang="bg-BG" sz="2200" kern="1200" dirty="0" smtClean="0"/>
            <a:t>в основното и средно</a:t>
          </a:r>
          <a:r>
            <a:rPr lang="bg-BG" sz="2200" kern="1200" dirty="0" smtClean="0">
              <a:solidFill>
                <a:schemeClr val="tx1"/>
              </a:solidFill>
            </a:rPr>
            <a:t>то</a:t>
          </a:r>
          <a:r>
            <a:rPr lang="bg-BG" sz="2200" kern="1200" dirty="0" smtClean="0"/>
            <a:t> образование, които учат и живеят извън семейното жилище</a:t>
          </a:r>
          <a:r>
            <a:rPr lang="bg-BG" sz="2200" kern="1200" dirty="0" smtClean="0">
              <a:solidFill>
                <a:schemeClr val="tx1"/>
              </a:solidFill>
            </a:rPr>
            <a:t>.</a:t>
          </a:r>
          <a:r>
            <a:rPr lang="bg-BG" sz="2200" kern="1200" dirty="0" smtClean="0">
              <a:solidFill>
                <a:srgbClr val="FFFF00"/>
              </a:solidFill>
            </a:rPr>
            <a:t> </a:t>
          </a:r>
          <a:endParaRPr lang="en-US" sz="2200" kern="1200" dirty="0">
            <a:solidFill>
              <a:srgbClr val="FFFF00"/>
            </a:solidFill>
          </a:endParaRPr>
        </a:p>
      </dsp:txBody>
      <dsp:txXfrm rot="10800000">
        <a:off x="967882" y="1499569"/>
        <a:ext cx="8705222" cy="551093"/>
      </dsp:txXfrm>
    </dsp:sp>
    <dsp:sp modelId="{B1E2B31E-200C-4E73-9BC9-EE933A55B184}">
      <dsp:nvSpPr>
        <dsp:cNvPr id="0" name=""/>
        <dsp:cNvSpPr/>
      </dsp:nvSpPr>
      <dsp:spPr>
        <a:xfrm>
          <a:off x="609391" y="1439151"/>
          <a:ext cx="663528" cy="6635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5425B-09BE-430B-8052-2C1B5B99A2EE}">
      <dsp:nvSpPr>
        <dsp:cNvPr id="0" name=""/>
        <dsp:cNvSpPr/>
      </dsp:nvSpPr>
      <dsp:spPr>
        <a:xfrm rot="10800000">
          <a:off x="844523" y="3192503"/>
          <a:ext cx="8842995" cy="499888"/>
        </a:xfrm>
        <a:prstGeom prst="homePlat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59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Временно присъстващите в жилището лица, роднини, приятели</a:t>
          </a:r>
          <a:r>
            <a:rPr lang="bg-BG" sz="2200" kern="1200" dirty="0" smtClean="0">
              <a:solidFill>
                <a:schemeClr val="tx1"/>
              </a:solidFill>
            </a:rPr>
            <a:t>.</a:t>
          </a:r>
          <a:r>
            <a:rPr lang="bg-BG" sz="2200" kern="1200" dirty="0" smtClean="0">
              <a:solidFill>
                <a:srgbClr val="FFFF00"/>
              </a:solidFill>
            </a:rPr>
            <a:t> </a:t>
          </a:r>
          <a:endParaRPr lang="en-US" sz="2200" kern="1200" dirty="0">
            <a:solidFill>
              <a:srgbClr val="FFFF00"/>
            </a:solidFill>
          </a:endParaRPr>
        </a:p>
      </dsp:txBody>
      <dsp:txXfrm rot="10800000">
        <a:off x="969495" y="3192503"/>
        <a:ext cx="8718023" cy="499888"/>
      </dsp:txXfrm>
    </dsp:sp>
    <dsp:sp modelId="{ABF76004-5A42-44A2-BD86-E72AFEFF391B}">
      <dsp:nvSpPr>
        <dsp:cNvPr id="0" name=""/>
        <dsp:cNvSpPr/>
      </dsp:nvSpPr>
      <dsp:spPr>
        <a:xfrm>
          <a:off x="545121" y="3075556"/>
          <a:ext cx="663528" cy="663528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B4EFD82-7023-4575-BC99-C0E4C23E3959}">
      <dsp:nvSpPr>
        <dsp:cNvPr id="0" name=""/>
        <dsp:cNvSpPr/>
      </dsp:nvSpPr>
      <dsp:spPr>
        <a:xfrm rot="10800000">
          <a:off x="830109" y="3974595"/>
          <a:ext cx="8842995" cy="581330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59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Студентите във висшето образование </a:t>
          </a:r>
          <a:r>
            <a:rPr lang="bg-BG" sz="2200" b="1" kern="1200" dirty="0" smtClean="0"/>
            <a:t>не се </a:t>
          </a:r>
          <a:r>
            <a:rPr lang="bg-BG" sz="2200" kern="1200" dirty="0" smtClean="0"/>
            <a:t>броят в семейното жилище</a:t>
          </a:r>
          <a:r>
            <a:rPr lang="bg-BG" sz="2200" kern="1200" dirty="0" smtClean="0">
              <a:solidFill>
                <a:schemeClr val="tx1"/>
              </a:solidFill>
            </a:rPr>
            <a:t>.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975441" y="3974595"/>
        <a:ext cx="8697663" cy="581330"/>
      </dsp:txXfrm>
    </dsp:sp>
    <dsp:sp modelId="{5407BDA3-DB6A-4563-8E18-8EDAFF2A117E}">
      <dsp:nvSpPr>
        <dsp:cNvPr id="0" name=""/>
        <dsp:cNvSpPr/>
      </dsp:nvSpPr>
      <dsp:spPr>
        <a:xfrm>
          <a:off x="545121" y="3932401"/>
          <a:ext cx="663528" cy="663528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8D27F59-F970-403B-A8DA-EE9061A54CF0}">
      <dsp:nvSpPr>
        <dsp:cNvPr id="0" name=""/>
        <dsp:cNvSpPr/>
      </dsp:nvSpPr>
      <dsp:spPr>
        <a:xfrm rot="10800000">
          <a:off x="830109" y="2311523"/>
          <a:ext cx="8842995" cy="551093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59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Лицата, които работят като шофьори, пилоти, капитани или други професии, свързани с отсъствие</a:t>
          </a:r>
          <a:r>
            <a:rPr lang="bg-BG" sz="2200" kern="1200" dirty="0" smtClean="0">
              <a:solidFill>
                <a:schemeClr val="tx1"/>
              </a:solidFill>
            </a:rPr>
            <a:t>,</a:t>
          </a:r>
          <a:r>
            <a:rPr lang="bg-BG" sz="2200" kern="1200" dirty="0" smtClean="0"/>
            <a:t> се броят в семейното жилище</a:t>
          </a:r>
          <a:r>
            <a:rPr lang="bg-BG" sz="2200" kern="1200" dirty="0" smtClean="0">
              <a:solidFill>
                <a:schemeClr val="tx1"/>
              </a:solidFill>
            </a:rPr>
            <a:t>.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967882" y="2311523"/>
        <a:ext cx="8705222" cy="551093"/>
      </dsp:txXfrm>
    </dsp:sp>
    <dsp:sp modelId="{1E72C09F-3AAE-436D-B4C7-4E2CF267339B}">
      <dsp:nvSpPr>
        <dsp:cNvPr id="0" name=""/>
        <dsp:cNvSpPr/>
      </dsp:nvSpPr>
      <dsp:spPr>
        <a:xfrm>
          <a:off x="607798" y="2169737"/>
          <a:ext cx="663528" cy="6635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96154-02C0-4AA3-81D8-B771F7FE953E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26010-92B4-4311-89FB-2D6A6CD40E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45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139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702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30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035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634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4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6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295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23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78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28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7491-0B31-45E9-B249-5A7BCBAFE102}" type="datetimeFigureOut">
              <a:rPr lang="bg-BG" smtClean="0"/>
              <a:t>16.8.2021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309C-9FDF-4269-9E73-6B542E4D12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99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../word/media/image10.svg"/><Relationship Id="rId26" Type="http://schemas.openxmlformats.org/officeDocument/2006/relationships/image" Target="../../word/media/image18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20" Type="http://schemas.openxmlformats.org/officeDocument/2006/relationships/image" Target="../../word/media/image12.svg"/><Relationship Id="rId1" Type="http://schemas.openxmlformats.org/officeDocument/2006/relationships/slideLayout" Target="../slideLayouts/slideLayout6.xml"/><Relationship Id="rId24" Type="http://schemas.openxmlformats.org/officeDocument/2006/relationships/image" Target="../../word/media/image16.svg"/><Relationship Id="rId5" Type="http://schemas.openxmlformats.org/officeDocument/2006/relationships/image" Target="../media/image17.png"/><Relationship Id="rId23" Type="http://schemas.openxmlformats.org/officeDocument/2006/relationships/image" Target="../media/image20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22" Type="http://schemas.openxmlformats.org/officeDocument/2006/relationships/image" Target="../../word/media/image14.sv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../word/media/image10.svg"/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20" Type="http://schemas.openxmlformats.org/officeDocument/2006/relationships/image" Target="../../word/media/image1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../word/media/image18.svg"/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9" Type="http://schemas.openxmlformats.org/officeDocument/2006/relationships/image" Target="../../word/media/image30.svg"/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openxmlformats.org/officeDocument/2006/relationships/image" Target="../../word/media/image8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7.emf"/><Relationship Id="rId2" Type="http://schemas.openxmlformats.org/officeDocument/2006/relationships/image" Target="../media/image1.JPG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6.emf"/><Relationship Id="rId5" Type="http://schemas.openxmlformats.org/officeDocument/2006/relationships/diagramData" Target="../diagrams/data1.xml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8" Type="http://schemas.openxmlformats.org/officeDocument/2006/relationships/image" Target="../../word/media/image100.sv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7" Type="http://schemas.openxmlformats.org/officeDocument/2006/relationships/image" Target="../media/image39.png"/><Relationship Id="rId2" Type="http://schemas.openxmlformats.org/officeDocument/2006/relationships/image" Target="../media/image1.JPG"/><Relationship Id="rId16" Type="http://schemas.openxmlformats.org/officeDocument/2006/relationships/image" Target="../../word/media/image80.svg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9" Type="http://schemas.openxmlformats.org/officeDocument/2006/relationships/image" Target="../media/image25.emf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dpr@nsi.bg" TargetMode="Externa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720343" y="1648134"/>
            <a:ext cx="889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Преброяване на НАСЕЛЕНИЕТО И ЖИЛИЩНИЯ ФОНД в Република България през 2021 година </a:t>
            </a:r>
          </a:p>
        </p:txBody>
      </p:sp>
    </p:spTree>
    <p:extLst>
      <p:ext uri="{BB962C8B-B14F-4D97-AF65-F5344CB8AC3E}">
        <p14:creationId xmlns:p14="http://schemas.microsoft.com/office/powerpoint/2010/main" val="6026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656293" y="81616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Преброителят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4419" y="2330488"/>
            <a:ext cx="9477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ЗПНЖФ2021</a:t>
            </a:r>
            <a:r>
              <a:rPr lang="en-US" sz="24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Чл. 28. (1) </a:t>
            </a:r>
            <a:endParaRPr lang="en-US" sz="24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Преброителят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извършва непосредствената работа по събирането на данните и попълването на преброителните карти съгласно инструкциите на председателя на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НСИ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656293" y="81616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Преброителят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93" y="1874828"/>
            <a:ext cx="947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5632" y="1446063"/>
            <a:ext cx="962262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 задължение на преброителя е да преброи всички сгради, жилища и лица, обект на преброяване, в определените му преброителни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участъци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на домакинствата той трябва да се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 покаже служебната си карта на преброител, да обяви целта на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посещението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си, да поясни накратко целите и задачите на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преброяването;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 лицето/лицата в едно жилище вече са се преброили по интернет чрез електронен въпросник, преброителят трябва да поиска уникалния цифров код, генериран от системата за електронно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преброяване;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Незабавно да уведоми </a:t>
            </a: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контрольора, </a:t>
            </a:r>
            <a:r>
              <a:rPr lang="bg-BG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 по някаква причина не може да изпълнява задълженията си</a:t>
            </a: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bg-BG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656293" y="81616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Преброителят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93" y="1874828"/>
            <a:ext cx="947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5632" y="1446063"/>
            <a:ext cx="96226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попълва с химикал преброителните карти</a:t>
            </a: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изчита всички въпроси</a:t>
            </a:r>
            <a:r>
              <a:rPr lang="bg-BG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така както са записани в преброителната карта;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записва всички отговори, дадени от респондентите</a:t>
            </a: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 да им влияе при самоопределението им по доброволните въпроси;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спазва социална дистанция и всички противоепидемиологични мерки в съответствие с текущите заповеди на министъра на здравеопазването;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g-BG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агресивно поведение от страна на респонденти да напусне незабавно преброяваното жилище и да уведоми контрольора си;</a:t>
            </a:r>
          </a:p>
        </p:txBody>
      </p:sp>
    </p:spTree>
    <p:extLst>
      <p:ext uri="{BB962C8B-B14F-4D97-AF65-F5344CB8AC3E}">
        <p14:creationId xmlns:p14="http://schemas.microsoft.com/office/powerpoint/2010/main" val="156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911408" y="924632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Преброителят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93" y="1874828"/>
            <a:ext cx="947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5632" y="1243075"/>
            <a:ext cx="9811823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или нежелание на лицата в жилището да бъдат преброени преброителят е длъжен да ги предупреди за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произтичащите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Закона за преброяването санкции - парична глоба от 160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лв., след което да уведоми контрольора си;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fontAlgn="base"/>
            <a:r>
              <a:rPr lang="ru-RU" sz="2400" b="1" dirty="0">
                <a:solidFill>
                  <a:srgbClr val="FF0000"/>
                </a:solidFill>
              </a:rPr>
              <a:t>Участието на населението в преброяването е задължително (чл. 20, ал. 2). </a:t>
            </a:r>
          </a:p>
          <a:p>
            <a:pPr lvl="1" algn="just" fontAlgn="base"/>
            <a:r>
              <a:rPr lang="ru-RU" sz="2400" dirty="0" smtClean="0">
                <a:solidFill>
                  <a:srgbClr val="002060"/>
                </a:solidFill>
              </a:rPr>
              <a:t>Лице</a:t>
            </a:r>
            <a:r>
              <a:rPr lang="ru-RU" sz="2400" dirty="0">
                <a:solidFill>
                  <a:srgbClr val="002060"/>
                </a:solidFill>
              </a:rPr>
              <a:t>, което откаже да предостави на преброител данните по </a:t>
            </a:r>
          </a:p>
          <a:p>
            <a:pPr lvl="1" algn="just" fontAlgn="base"/>
            <a:r>
              <a:rPr lang="ru-RU" sz="2400" dirty="0">
                <a:solidFill>
                  <a:srgbClr val="002060"/>
                </a:solidFill>
              </a:rPr>
              <a:t>чл. 17 - 19, се наказва с глоба в размер на 160 лева (ЗПНЖФ2021, чл. 47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Преброителят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трябва да пази преброителните материали от изгубване, повреждане и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унищожаване;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827549" y="83888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Преброителят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93" y="1874828"/>
            <a:ext cx="947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529" y="1348326"/>
            <a:ext cx="981182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632" y="1534510"/>
            <a:ext cx="79183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 приключване на преброяването в участъка преброителят е длъжен да извърши цялостна проверка на данните в преброителните карти, данните в обр. ПНЖ-2 и в схемата на преброителния участък и да се увери,</a:t>
            </a:r>
            <a:r>
              <a:rPr lang="ru-RU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 са попълнени съгласно инструкциите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Преброителят предава попълнените и проверени преброителни материали на контрольора с приемно-предавателен протокол и подпис.</a:t>
            </a:r>
            <a:endParaRPr lang="bg-BG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656293" y="81616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График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13074"/>
              </p:ext>
            </p:extLst>
          </p:nvPr>
        </p:nvGraphicFramePr>
        <p:xfrm>
          <a:off x="1051122" y="1660192"/>
          <a:ext cx="946290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997">
                  <a:extLst>
                    <a:ext uri="{9D8B030D-6E8A-4147-A177-3AD203B41FA5}">
                      <a16:colId xmlns:a16="http://schemas.microsoft.com/office/drawing/2014/main" val="315897078"/>
                    </a:ext>
                  </a:extLst>
                </a:gridCol>
                <a:gridCol w="6594910">
                  <a:extLst>
                    <a:ext uri="{9D8B030D-6E8A-4147-A177-3AD203B41FA5}">
                      <a16:colId xmlns:a16="http://schemas.microsoft.com/office/drawing/2014/main" val="1786192333"/>
                    </a:ext>
                  </a:extLst>
                </a:gridCol>
              </a:tblGrid>
              <a:tr h="775391"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r>
                        <a:rPr lang="bg-BG" sz="2400" baseline="0" dirty="0" smtClean="0">
                          <a:solidFill>
                            <a:srgbClr val="002060"/>
                          </a:solidFill>
                        </a:rPr>
                        <a:t> септември</a:t>
                      </a:r>
                      <a:endParaRPr lang="bg-BG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solidFill>
                            <a:srgbClr val="002060"/>
                          </a:solidFill>
                        </a:rPr>
                        <a:t>Преброяване на лицата в</a:t>
                      </a:r>
                      <a:r>
                        <a:rPr lang="bg-BG" sz="2400" baseline="0" dirty="0" smtClean="0">
                          <a:solidFill>
                            <a:srgbClr val="002060"/>
                          </a:solidFill>
                        </a:rPr>
                        <a:t> местата за временно настаняване</a:t>
                      </a:r>
                      <a:endParaRPr lang="bg-BG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52470"/>
                  </a:ext>
                </a:extLst>
              </a:tr>
              <a:tr h="775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– 17 септември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Обход на преброителните участъци и проверка на схемата на преброителния участък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71147"/>
                  </a:ext>
                </a:extLst>
              </a:tr>
              <a:tr h="775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 септември – 3 октомври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Преброяване.</a:t>
                      </a:r>
                      <a:r>
                        <a:rPr lang="bg-BG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Всеки ден от 8.00 до 20.00 часа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34707"/>
                  </a:ext>
                </a:extLst>
              </a:tr>
              <a:tr h="775391">
                <a:tc>
                  <a:txBody>
                    <a:bodyPr/>
                    <a:lstStyle/>
                    <a:p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 8 октомври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Преброителят предава попълнените материали на контрольора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31645"/>
                  </a:ext>
                </a:extLst>
              </a:tr>
              <a:tr h="775391">
                <a:tc>
                  <a:txBody>
                    <a:bodyPr/>
                    <a:lstStyle/>
                    <a:p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 15 октомври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Контрольорът предава попълнените преброителни материали на общинската преброителна комисия</a:t>
                      </a:r>
                      <a:endParaRPr lang="bg-BG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82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7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230303" y="869825"/>
            <a:ext cx="941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Уникален преброителен код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919" y="1420354"/>
            <a:ext cx="9768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Кодът от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е-преброяване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съдържа точно 15 цифри и е структуриран по следния начин: 9 позиции за пълния код на преброителния участък (КРПУ №), 4 позиции за поредния номер на попълнения електронен въпросник в рамките на преброителния участък, 2 позиции за броя на лицата, преброени с въпросника.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2919" y="4475302"/>
            <a:ext cx="1752600" cy="746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0306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66899" y="4475302"/>
            <a:ext cx="1752600" cy="746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2201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742867" y="4461509"/>
            <a:ext cx="1752600" cy="746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04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17701" y="4475302"/>
            <a:ext cx="1752600" cy="746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92065" y="4486195"/>
            <a:ext cx="1752600" cy="746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0001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72919" y="3543944"/>
            <a:ext cx="175260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Код на община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80938" y="3543944"/>
            <a:ext cx="175260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КР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28828" y="3567233"/>
            <a:ext cx="175260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Брой лица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50361" y="3543944"/>
            <a:ext cx="175260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ПУ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92065" y="3543944"/>
            <a:ext cx="175260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Пореден номер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3653229" y="3391195"/>
            <a:ext cx="418906" cy="42846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ed Rectangle 6"/>
          <p:cNvSpPr/>
          <p:nvPr/>
        </p:nvSpPr>
        <p:spPr>
          <a:xfrm>
            <a:off x="2985451" y="5868107"/>
            <a:ext cx="1754461" cy="655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КРПУ №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768960" y="80245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Уникален преброителен код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320" y="1510803"/>
            <a:ext cx="94777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Преброителят проверява първите 9 цифри от УПК  за съответствие с КРПУ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№ в ПНЖ-2;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Преброителят проверява последните 2 цифри от УПК за съответствие с броя на обичайно пребиваващите лица в жилището;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Преброителят приема УПК само след като се увери, че с него са преброени жилище, което се намира в неговия ПУ, и всички лица, обичайно пребиваващи в него;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Преброителят преброява с хартиен въпросник лицата, които пребивават в жилището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но не са преброени с кода;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 случай на две или повече домакинства в жилището преброителят извършва всички описани по-горе проверки;</a:t>
            </a:r>
          </a:p>
        </p:txBody>
      </p:sp>
    </p:spTree>
    <p:extLst>
      <p:ext uri="{BB962C8B-B14F-4D97-AF65-F5344CB8AC3E}">
        <p14:creationId xmlns:p14="http://schemas.microsoft.com/office/powerpoint/2010/main" val="18931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768960" y="80245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оверителност на данните и опазване на тайната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514" y="1418643"/>
            <a:ext cx="112340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-apple-system"/>
              </a:rPr>
              <a:t>ЗПНЖФ2021</a:t>
            </a:r>
          </a:p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-apple-system"/>
              </a:rPr>
              <a:t>Чл</a:t>
            </a:r>
            <a:r>
              <a:rPr lang="ru-RU" sz="2400" dirty="0">
                <a:solidFill>
                  <a:srgbClr val="002060"/>
                </a:solidFill>
                <a:latin typeface="-apple-system"/>
              </a:rPr>
              <a:t>. 39. (1) Събираните по време на преброяването индивидуални данни са статистическа тайна и могат да се използват само за статистически цели.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-apple-system"/>
              </a:rPr>
              <a:t>(2) Индивидуалните данни, получени за целите на преброяването, не могат да се ползват като доказателства пред органите на изпълнителната и съдебната власт.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-apple-system"/>
              </a:rPr>
              <a:t>Чл. 40. (1) Лицата, заети с подготовката и провеждането на преброяването, включително лицата, заети с въвеждането и обработката на данни, не могат да разгласяват или да предоставят индивидуални или обобщени данни, получени по време на преброяването.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-apple-system"/>
              </a:rPr>
              <a:t>(2) Задължението за опазване на тайната от лицата по ал. 1 продължава и след приключването на работата с тези данни.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-apple-system"/>
              </a:rPr>
              <a:t>(3) Лицата по ал. 1 подписват </a:t>
            </a:r>
            <a:r>
              <a:rPr lang="ru-RU" sz="2400" b="1" dirty="0">
                <a:solidFill>
                  <a:srgbClr val="002060"/>
                </a:solidFill>
                <a:latin typeface="-apple-system"/>
              </a:rPr>
              <a:t>декларация за опазване на тайната</a:t>
            </a:r>
            <a:r>
              <a:rPr lang="ru-RU" sz="2400" dirty="0">
                <a:solidFill>
                  <a:srgbClr val="002060"/>
                </a:solidFill>
                <a:latin typeface="-apple-system"/>
              </a:rPr>
              <a:t>.</a:t>
            </a:r>
            <a:endParaRPr lang="ru-RU" sz="2400" b="0" i="0" dirty="0">
              <a:solidFill>
                <a:srgbClr val="00206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8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12975"/>
              </p:ext>
            </p:extLst>
          </p:nvPr>
        </p:nvGraphicFramePr>
        <p:xfrm>
          <a:off x="1112520" y="544066"/>
          <a:ext cx="10307233" cy="612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426">
                  <a:extLst>
                    <a:ext uri="{9D8B030D-6E8A-4147-A177-3AD203B41FA5}">
                      <a16:colId xmlns:a16="http://schemas.microsoft.com/office/drawing/2014/main" val="3228916509"/>
                    </a:ext>
                  </a:extLst>
                </a:gridCol>
                <a:gridCol w="9505807">
                  <a:extLst>
                    <a:ext uri="{9D8B030D-6E8A-4147-A177-3AD203B41FA5}">
                      <a16:colId xmlns:a16="http://schemas.microsoft.com/office/drawing/2014/main" val="1997638757"/>
                    </a:ext>
                  </a:extLst>
                </a:gridCol>
              </a:tblGrid>
              <a:tr h="562030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bg-BG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 smtClean="0">
                          <a:solidFill>
                            <a:srgbClr val="002060"/>
                          </a:solidFill>
                        </a:rPr>
                        <a:t>Преброителна карта за сградите, жилищата и населението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32864"/>
                  </a:ext>
                </a:extLst>
              </a:tr>
              <a:tr h="519504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2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Преброителна карта за сградите и жилищата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96164"/>
                  </a:ext>
                </a:extLst>
              </a:tr>
              <a:tr h="416885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3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Карта „Временно присъстващи лица“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591907"/>
                  </a:ext>
                </a:extLst>
              </a:tr>
              <a:tr h="539366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4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Допълнителна карта – многочленно домакинство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0386100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5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Списък на лицата в колективно домакинство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52884"/>
                  </a:ext>
                </a:extLst>
              </a:tr>
              <a:tr h="539366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6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Карта М – Миграция и миграционно поведение на населението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970673"/>
                  </a:ext>
                </a:extLst>
              </a:tr>
              <a:tr h="476789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7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Карта Р – Раждаемост и репродуктивно поведение на населението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299493"/>
                  </a:ext>
                </a:extLst>
              </a:tr>
              <a:tr h="539366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8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Списък на жилищните единици и сградите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обр. ПНЖ-2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609276"/>
                  </a:ext>
                </a:extLst>
              </a:tr>
              <a:tr h="686978">
                <a:tc>
                  <a:txBody>
                    <a:bodyPr/>
                    <a:lstStyle/>
                    <a:p>
                      <a:r>
                        <a:rPr lang="bg-BG" sz="2000" b="1" dirty="0" smtClean="0"/>
                        <a:t>9</a:t>
                      </a:r>
                      <a:endParaRPr lang="bg-B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Таблица с обобщени резултати от преброителните участъци в контролния район обр. ПНЖ-3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994141"/>
                  </a:ext>
                </a:extLst>
              </a:tr>
              <a:tr h="6248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 за попълване на преброителната карта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399955"/>
                  </a:ext>
                </a:extLst>
              </a:tr>
              <a:tr h="7635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 за попълване на обр. ПНЖ-2 и ПНЖ-3</a:t>
                      </a:r>
                      <a:endParaRPr lang="bg-BG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34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8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673569" y="801466"/>
            <a:ext cx="79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Основни цели на преброяването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7919" y="1497190"/>
            <a:ext cx="955765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bg-BG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Да установи реалния брой на населението на територията на страната</a:t>
            </a: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bg-BG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и информация за демографските и социално-икономическите му характеристики;</a:t>
            </a:r>
            <a:endParaRPr lang="en-US" sz="28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bg-BG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Да осигури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информация за жилищния фонд и жилищните условия на населението;</a:t>
            </a:r>
          </a:p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Да осигури надеждна информация на ниски териториални нива за националните и регионални</a:t>
            </a:r>
            <a:r>
              <a:rPr lang="bg-BG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те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политики и финансиране;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Да осигури надеждна рамка за изследванията в домакинствата и на лицата.</a:t>
            </a:r>
            <a:endParaRPr lang="bg-BG" sz="28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" y="1308831"/>
            <a:ext cx="1991506" cy="1326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11" y="2645547"/>
            <a:ext cx="1961862" cy="1307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50" y="3664529"/>
            <a:ext cx="2069856" cy="1379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50" y="5059429"/>
            <a:ext cx="2069856" cy="1379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889004"/>
            <a:ext cx="1005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Преброителна карта за </a:t>
            </a:r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сградите, жилищата и населението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7309" y="1648134"/>
            <a:ext cx="5175805" cy="13255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Основна преброителна карта</a:t>
            </a:r>
            <a:r>
              <a:rPr lang="bg-BG" sz="2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g-BG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bg-B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 Box 509"/>
          <p:cNvSpPr txBox="1"/>
          <p:nvPr/>
        </p:nvSpPr>
        <p:spPr>
          <a:xfrm>
            <a:off x="7700663" y="1911186"/>
            <a:ext cx="3719090" cy="28760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bg-BG" sz="800" b="1" dirty="0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сграда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bg-BG" sz="2400" b="1" dirty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жилище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bg-BG" sz="2400" b="1" dirty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домакинство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bg-BG" sz="2400" b="1" dirty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bg-BG" sz="2400" b="1" dirty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временно присъстващи лица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phic 879" descr="Hou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8"/>
              </a:ext>
            </a:extLst>
          </a:blip>
          <a:stretch>
            <a:fillRect/>
          </a:stretch>
        </p:blipFill>
        <p:spPr>
          <a:xfrm>
            <a:off x="7012620" y="1955424"/>
            <a:ext cx="556062" cy="407425"/>
          </a:xfrm>
          <a:prstGeom prst="rect">
            <a:avLst/>
          </a:prstGeom>
        </p:spPr>
      </p:pic>
      <p:pic>
        <p:nvPicPr>
          <p:cNvPr id="21" name="Graphic 516" descr="Table and chairs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0"/>
              </a:ext>
            </a:extLst>
          </a:blip>
          <a:stretch>
            <a:fillRect/>
          </a:stretch>
        </p:blipFill>
        <p:spPr>
          <a:xfrm>
            <a:off x="7040591" y="2337798"/>
            <a:ext cx="558635" cy="477288"/>
          </a:xfrm>
          <a:prstGeom prst="rect">
            <a:avLst/>
          </a:prstGeom>
        </p:spPr>
      </p:pic>
      <p:pic>
        <p:nvPicPr>
          <p:cNvPr id="23" name="Graphic 2169" descr="Family with two children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2"/>
              </a:ext>
            </a:extLst>
          </a:blip>
          <a:stretch>
            <a:fillRect/>
          </a:stretch>
        </p:blipFill>
        <p:spPr>
          <a:xfrm>
            <a:off x="7047274" y="2749693"/>
            <a:ext cx="545268" cy="385530"/>
          </a:xfrm>
          <a:prstGeom prst="rect">
            <a:avLst/>
          </a:prstGeom>
        </p:spPr>
      </p:pic>
      <p:pic>
        <p:nvPicPr>
          <p:cNvPr id="25" name="Graphic 1856" descr="User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4"/>
              </a:ext>
            </a:extLst>
          </a:blip>
          <a:stretch>
            <a:fillRect/>
          </a:stretch>
        </p:blipFill>
        <p:spPr>
          <a:xfrm>
            <a:off x="7047274" y="3176824"/>
            <a:ext cx="443831" cy="381551"/>
          </a:xfrm>
          <a:prstGeom prst="rect">
            <a:avLst/>
          </a:prstGeom>
        </p:spPr>
      </p:pic>
      <p:pic>
        <p:nvPicPr>
          <p:cNvPr id="26" name="Graphic 512" descr="Suitcase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6"/>
              </a:ext>
            </a:extLst>
          </a:blip>
          <a:stretch>
            <a:fillRect/>
          </a:stretch>
        </p:blipFill>
        <p:spPr>
          <a:xfrm>
            <a:off x="6982076" y="3522067"/>
            <a:ext cx="586606" cy="404962"/>
          </a:xfrm>
          <a:prstGeom prst="rect">
            <a:avLst/>
          </a:prstGeom>
          <a:effectLst/>
        </p:spPr>
      </p:pic>
      <p:sp>
        <p:nvSpPr>
          <p:cNvPr id="5" name="Rounded Rectangle 4"/>
          <p:cNvSpPr/>
          <p:nvPr/>
        </p:nvSpPr>
        <p:spPr>
          <a:xfrm>
            <a:off x="446318" y="3090861"/>
            <a:ext cx="6376252" cy="3211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400" b="1" dirty="0">
                <a:solidFill>
                  <a:srgbClr val="FF0000"/>
                </a:solidFill>
              </a:rPr>
              <a:t>В кои случаи попълваме втора, трета и повече </a:t>
            </a:r>
            <a:r>
              <a:rPr lang="bg-BG" sz="2400" b="1" dirty="0" smtClean="0">
                <a:solidFill>
                  <a:srgbClr val="FF0000"/>
                </a:solidFill>
              </a:rPr>
              <a:t>основни преброителни карти: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2 и повече домакинства в едно жилище;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Повече от 5 лица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Повече от 3 временно присъстващи лица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g-BG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800561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Преброителна карта за сградите </a:t>
            </a:r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жилищата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623" y="1495149"/>
            <a:ext cx="78648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3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Необитавана жилищна сграда с едно жилище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– попълва се адресната част, данни за сградата и данни за жилището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</a:p>
          <a:p>
            <a:pPr marL="285750" marR="173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Жилищна сграда с пове</a:t>
            </a:r>
            <a:r>
              <a:rPr lang="bg-BG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ч</a:t>
            </a:r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е от едно жилище 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– за всяко необитавано жилище в жилищната сграда се попълва отделна преброителна карта,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в която се попълват въпроси от А6 до 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А1</a:t>
            </a:r>
            <a:r>
              <a:rPr lang="en-US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4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на раздел „Адрес“ и раздел „Жилище“, но не се попълва раздел „Сграда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“</a:t>
            </a:r>
            <a:r>
              <a:rPr lang="en-US" sz="2100" dirty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  <a:endParaRPr lang="ru-RU" sz="21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Жилищна </a:t>
            </a:r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сграда с едно жилище, в която лицата са се преброили електронно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– попълва се раздел „Адрес“ и раздел „Сграда“. Не се попълва раздел „Жилище“;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Жилищна </a:t>
            </a:r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сграда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с повече от едно жилище, в която първото жилище и 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лицата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в него са преброени електронно – попълва се раздел „Адрес“ и  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раздел „Сграда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“.</a:t>
            </a:r>
          </a:p>
        </p:txBody>
      </p:sp>
      <p:sp>
        <p:nvSpPr>
          <p:cNvPr id="3" name="Rectangle 2"/>
          <p:cNvSpPr/>
          <p:nvPr/>
        </p:nvSpPr>
        <p:spPr>
          <a:xfrm>
            <a:off x="9804313" y="2468838"/>
            <a:ext cx="208788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bg-BG" sz="2800" b="1" dirty="0" smtClean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сграда</a:t>
            </a:r>
            <a:endParaRPr lang="en-US" sz="2800" b="1" dirty="0" smtClean="0">
              <a:solidFill>
                <a:srgbClr val="1F4E7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bg-BG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жилище</a:t>
            </a:r>
            <a:endParaRPr lang="bg-BG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phic 879" descr="Hou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8"/>
              </a:ext>
            </a:extLst>
          </a:blip>
          <a:stretch>
            <a:fillRect/>
          </a:stretch>
        </p:blipFill>
        <p:spPr>
          <a:xfrm>
            <a:off x="8823158" y="2272610"/>
            <a:ext cx="892735" cy="750008"/>
          </a:xfrm>
          <a:prstGeom prst="rect">
            <a:avLst/>
          </a:prstGeom>
        </p:spPr>
      </p:pic>
      <p:pic>
        <p:nvPicPr>
          <p:cNvPr id="19" name="Graphic 516" descr="Table and chairs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0"/>
              </a:ext>
            </a:extLst>
          </a:blip>
          <a:stretch>
            <a:fillRect/>
          </a:stretch>
        </p:blipFill>
        <p:spPr>
          <a:xfrm>
            <a:off x="8836649" y="3258285"/>
            <a:ext cx="865752" cy="7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369391" y="1130634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„Временно присъстващи лица“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091" y="1746059"/>
            <a:ext cx="7889372" cy="4298094"/>
          </a:xfrm>
        </p:spPr>
        <p:txBody>
          <a:bodyPr>
            <a:noAutofit/>
          </a:bodyPr>
          <a:lstStyle/>
          <a:p>
            <a:pPr marL="285750" marR="173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  <a:t>При преброяване на места за настаняване (хотели, мотели, къщи за гости и др.), лечебни заведения, арести и други места, в които към критичния момент на преброяване временно пребивават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  <a:t>лица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  <a:t>;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+mn-cs"/>
              </a:rPr>
            </a:br>
            <a:endParaRPr lang="bg-BG" sz="2400" strike="sngStrike" dirty="0">
              <a:solidFill>
                <a:srgbClr val="FF0000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2582" y="2131839"/>
            <a:ext cx="2663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3</a:t>
            </a:r>
            <a:r>
              <a:rPr lang="en-US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1</a:t>
            </a:r>
            <a:r>
              <a:rPr lang="bg-BG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bg-BG" sz="2100" dirty="0">
                <a:solidFill>
                  <a:srgbClr val="002060"/>
                </a:solidFill>
                <a:latin typeface="Tahoma" panose="020B0604030504040204" pitchFamily="34" charset="0"/>
              </a:rPr>
              <a:t>временно присъстващи лица</a:t>
            </a:r>
          </a:p>
        </p:txBody>
      </p:sp>
      <p:pic>
        <p:nvPicPr>
          <p:cNvPr id="21" name="Graphic 512" descr="Suitca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6"/>
              </a:ext>
            </a:extLst>
          </a:blip>
          <a:stretch>
            <a:fillRect/>
          </a:stretch>
        </p:blipFill>
        <p:spPr>
          <a:xfrm>
            <a:off x="8652218" y="2131839"/>
            <a:ext cx="613701" cy="5846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91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889004"/>
            <a:ext cx="1005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Преброителна карта за </a:t>
            </a:r>
            <a:r>
              <a:rPr lang="bg-BG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сградите, жилищата и населението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581" y="2033016"/>
            <a:ext cx="8626763" cy="3647348"/>
          </a:xfrm>
        </p:spPr>
        <p:txBody>
          <a:bodyPr anchor="t">
            <a:normAutofit fontScale="90000"/>
          </a:bodyPr>
          <a:lstStyle/>
          <a:p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Следвайте оранжевите стрелки за последователно попълване и преминаване от въпрос на въпрос;</a:t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Спазвайте </a:t>
            </a: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указанията за възможен брой </a:t>
            </a: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отговори;</a:t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Отбелязвайте верния отговор в квадратчето преди него;</a:t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полета с пунктирана синя рамка с думи или цифри се записва необходимата информация (например: точен адрес, години, кв. м, брой и т.н.). </a:t>
            </a:r>
            <a: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bg-BG" sz="2400" dirty="0">
                <a:solidFill>
                  <a:schemeClr val="accent5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bg-BG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" name="Graphic 878" descr="Chevron arrow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39"/>
              </a:ext>
            </a:extLst>
          </a:blip>
          <a:stretch>
            <a:fillRect/>
          </a:stretch>
        </p:blipFill>
        <p:spPr>
          <a:xfrm>
            <a:off x="1318948" y="1984115"/>
            <a:ext cx="649858" cy="69385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63841" y="2869435"/>
            <a:ext cx="569173" cy="557256"/>
            <a:chOff x="0" y="0"/>
            <a:chExt cx="242570" cy="219075"/>
          </a:xfrm>
        </p:grpSpPr>
        <p:sp>
          <p:nvSpPr>
            <p:cNvPr id="29" name="Rounded Rectangle 28"/>
            <p:cNvSpPr/>
            <p:nvPr/>
          </p:nvSpPr>
          <p:spPr>
            <a:xfrm>
              <a:off x="0" y="0"/>
              <a:ext cx="242570" cy="2190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340">
                <a:spcAft>
                  <a:spcPts val="0"/>
                </a:spcAft>
              </a:pPr>
              <a:r>
                <a:rPr lang="bg-BG" sz="120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bg-BG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Graphic 6" descr="Warning"/>
            <p:cNvPicPr>
              <a:picLocks noChangeAspect="1"/>
            </p:cNvPicPr>
            <p:nvPr/>
          </p:nvPicPr>
          <p:blipFill>
            <a:blip r:embed="rId4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5"/>
                </a:ext>
              </a:extLst>
            </a:blip>
            <a:stretch>
              <a:fillRect/>
            </a:stretch>
          </p:blipFill>
          <p:spPr>
            <a:xfrm>
              <a:off x="47501" y="23750"/>
              <a:ext cx="148590" cy="158750"/>
            </a:xfrm>
            <a:prstGeom prst="rect">
              <a:avLst/>
            </a:prstGeom>
          </p:spPr>
        </p:pic>
      </p:grpSp>
      <p:sp>
        <p:nvSpPr>
          <p:cNvPr id="31" name="Rounded Rectangle 30"/>
          <p:cNvSpPr/>
          <p:nvPr/>
        </p:nvSpPr>
        <p:spPr>
          <a:xfrm flipV="1">
            <a:off x="639725" y="3598955"/>
            <a:ext cx="610474" cy="51122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bg-BG" sz="2800" dirty="0">
                <a:ln>
                  <a:noFill/>
                </a:ln>
                <a:solidFill>
                  <a:srgbClr val="4472C4"/>
                </a:solidFill>
                <a:effectLst>
                  <a:outerShdw blurRad="50800" dist="50800" dir="5400000" sx="0" sy="0" algn="ctr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V="1">
            <a:off x="1375828" y="3598955"/>
            <a:ext cx="536098" cy="51122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bg-BG" sz="2800" dirty="0">
                <a:ln>
                  <a:noFill/>
                </a:ln>
                <a:solidFill>
                  <a:srgbClr val="4472C4"/>
                </a:solidFill>
                <a:effectLst>
                  <a:outerShdw blurRad="50800" dist="50800" dir="5400000" sx="0" sy="0" algn="ctr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9725" y="4516582"/>
            <a:ext cx="1293289" cy="517236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49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811403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„Адрес“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015" y="1436543"/>
            <a:ext cx="10515600" cy="5124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solidFill>
                  <a:srgbClr val="002060"/>
                </a:solidFill>
                <a:latin typeface="Tahoma" panose="020B0604030504040204" pitchFamily="34" charset="0"/>
              </a:rPr>
              <a:t>За попълване на раздел </a:t>
            </a:r>
            <a:r>
              <a:rPr lang="bg-BG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„Адрес“ </a:t>
            </a:r>
            <a:r>
              <a:rPr lang="bg-BG" sz="2400" dirty="0">
                <a:solidFill>
                  <a:srgbClr val="002060"/>
                </a:solidFill>
                <a:latin typeface="Tahoma" panose="020B0604030504040204" pitchFamily="34" charset="0"/>
              </a:rPr>
              <a:t>се използва информацията в обр. </a:t>
            </a:r>
            <a:r>
              <a:rPr lang="bg-BG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ПНЖ-2 </a:t>
            </a:r>
            <a:r>
              <a:rPr lang="bg-BG" sz="2400" dirty="0">
                <a:solidFill>
                  <a:srgbClr val="002060"/>
                </a:solidFill>
                <a:latin typeface="Tahoma" panose="020B0604030504040204" pitchFamily="34" charset="0"/>
              </a:rPr>
              <a:t>и </a:t>
            </a:r>
            <a:r>
              <a:rPr lang="bg-BG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информацията, </a:t>
            </a:r>
            <a:r>
              <a:rPr lang="bg-BG" sz="2400" dirty="0">
                <a:solidFill>
                  <a:srgbClr val="002060"/>
                </a:solidFill>
                <a:latin typeface="Tahoma" panose="020B0604030504040204" pitchFamily="34" charset="0"/>
              </a:rPr>
              <a:t>установена на </a:t>
            </a:r>
            <a:r>
              <a:rPr lang="bg-BG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терен;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А13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и А14 -</a:t>
            </a:r>
            <a:r>
              <a:rPr lang="ru-RU" sz="2400" dirty="0" smtClean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преписват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се</a:t>
            </a:r>
            <a:r>
              <a:rPr lang="ru-RU" sz="2400" dirty="0" smtClean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указаните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служебни кодове от обр. ПНЖ-2, като 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се внимава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редът от списъка с жилища да се отнася за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преброяваното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жилище.</a:t>
            </a:r>
            <a:endParaRPr lang="en-US" sz="24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endParaRPr lang="bg-BG" sz="240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1574" t="34375" r="6850" b="21949"/>
          <a:stretch/>
        </p:blipFill>
        <p:spPr bwMode="auto">
          <a:xfrm>
            <a:off x="434245" y="3494412"/>
            <a:ext cx="9774985" cy="2500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4730232" y="644855"/>
            <a:ext cx="42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„Сграда“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1480" y="1100414"/>
            <a:ext cx="8167256" cy="546044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Кои сгради се броят?</a:t>
            </a:r>
          </a:p>
          <a:p>
            <a:pPr algn="just"/>
            <a:r>
              <a:rPr lang="bg-BG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Жилищни сгради,</a:t>
            </a:r>
            <a:r>
              <a:rPr lang="bg-BG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в които към момента на преброяването пребивават лица;</a:t>
            </a:r>
          </a:p>
          <a:p>
            <a:pPr algn="just"/>
            <a:r>
              <a:rPr lang="bg-BG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Жилищни сгради,</a:t>
            </a:r>
            <a:r>
              <a:rPr lang="bg-BG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в които към момента на преброяването </a:t>
            </a:r>
            <a:r>
              <a:rPr lang="bg-BG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не</a:t>
            </a:r>
            <a:r>
              <a:rPr lang="bg-BG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пребивават лица, но са годни за живеене, вкл. новопостроените;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Сгради </a:t>
            </a:r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от смесен тип,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в които повече от 60% от площта се използва за жилищни цели; </a:t>
            </a:r>
            <a:endParaRPr lang="ru-RU" sz="21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Сгради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, които по първоначално изграждане са построени за нежилищни цели, но след направени преустройства се използват за живеене по време на преброяването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Общежития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(студентски, работнически или други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);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Вили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 - в регулирани или 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нерегулирани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вилни зони; </a:t>
            </a:r>
          </a:p>
          <a:p>
            <a:pPr algn="just"/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Сгради, които се обитават от </a:t>
            </a:r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колективни домакинства;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Летни кухни,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 които са отделни самостоятелни постройки; 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</a:rPr>
              <a:t>Къщи за гости или семейни хотели,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</a:rPr>
              <a:t> в които поне 60% от площта се използва за обичайно пребиваване на лица.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endParaRPr lang="bg-BG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bg-BG" dirty="0"/>
          </a:p>
        </p:txBody>
      </p:sp>
      <p:sp>
        <p:nvSpPr>
          <p:cNvPr id="2" name="Rounded Rectangle 1"/>
          <p:cNvSpPr/>
          <p:nvPr/>
        </p:nvSpPr>
        <p:spPr>
          <a:xfrm>
            <a:off x="8578737" y="795036"/>
            <a:ext cx="3491842" cy="2733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rgbClr val="002060"/>
                </a:solidFill>
                <a:latin typeface="Tahoma" panose="020B0604030504040204" pitchFamily="34" charset="0"/>
              </a:rPr>
              <a:t>Жилищна сграда </a:t>
            </a:r>
            <a:r>
              <a:rPr lang="bg-BG" dirty="0">
                <a:solidFill>
                  <a:srgbClr val="002060"/>
                </a:solidFill>
                <a:latin typeface="Tahoma" panose="020B0604030504040204" pitchFamily="34" charset="0"/>
              </a:rPr>
              <a:t>– сграда, която по първоначално изграждане или чрез </a:t>
            </a:r>
            <a:r>
              <a:rPr lang="bg-BG" dirty="0" smtClean="0">
                <a:solidFill>
                  <a:srgbClr val="002060"/>
                </a:solidFill>
                <a:latin typeface="Tahoma" panose="020B0604030504040204" pitchFamily="34" charset="0"/>
              </a:rPr>
              <a:t>преустройство </a:t>
            </a:r>
            <a:r>
              <a:rPr lang="bg-BG" dirty="0">
                <a:solidFill>
                  <a:srgbClr val="002060"/>
                </a:solidFill>
                <a:latin typeface="Tahoma" panose="020B0604030504040204" pitchFamily="34" charset="0"/>
              </a:rPr>
              <a:t>е предназначена за постоянно обитаване и се състои от едно или повече жилища, които заемат най-малко 60% от разгънатата </a:t>
            </a:r>
            <a:r>
              <a:rPr lang="bg-BG" dirty="0" smtClean="0">
                <a:solidFill>
                  <a:srgbClr val="002060"/>
                </a:solidFill>
                <a:latin typeface="Tahoma" panose="020B0604030504040204" pitchFamily="34" charset="0"/>
              </a:rPr>
              <a:t>ѝ</a:t>
            </a:r>
            <a:r>
              <a:rPr lang="bg-BG" dirty="0" smtClean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bg-BG" dirty="0" smtClean="0">
                <a:solidFill>
                  <a:srgbClr val="002060"/>
                </a:solidFill>
                <a:latin typeface="Tahoma" panose="020B0604030504040204" pitchFamily="34" charset="0"/>
              </a:rPr>
              <a:t>площ.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8673379" y="3647413"/>
            <a:ext cx="3397200" cy="2218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Годна за живеене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</a:rPr>
              <a:t>е тази сграда, на която подът, стените и покривът са здрави и устойчиви, прозорците са остъклени и има врати.</a:t>
            </a:r>
            <a:endParaRPr lang="bg-BG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627073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„Сграда“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6281" y="1114057"/>
            <a:ext cx="11008273" cy="52248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Кои сгради НЕ се броят?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561624" y="1505398"/>
            <a:ext cx="1085813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Нежилищни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сгради; 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Сгради от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смесен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 тип, в които по-малко от 60% от разгънатата застроена площ се използва за жилищни цели;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Хотели, мотели и хостели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независимо от собствеността им;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Ведомствени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вили, бунгала и туристически хижи;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Нови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незавършени жилищни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сгради;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Примитивни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 сгради - временни постройки, бараки или вили, които са построени от леки материали и не могат да се обитават при зимни условия;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Пристроени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летни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кухни и други пристройки; 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Жилищни сгради, които се използват изцяло за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нежилищни </a:t>
            </a:r>
            <a:endParaRPr lang="en-US" sz="2400" b="1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361950" indent="-95250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цели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независимо дали са преустроени, или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не.</a:t>
            </a:r>
            <a:endParaRPr lang="bg-BG" sz="240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627073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„Сграда“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5665" y="1195653"/>
            <a:ext cx="11008273" cy="52248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Особени случаи и как да ги броим?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>
                <a:solidFill>
                  <a:srgbClr val="002060"/>
                </a:solidFill>
              </a:rPr>
              <a:t>отделни сгради се приемат тези, които имат разграничителни стени помежду си, макар в отделни случаи да имат общ покрив.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>
                <a:solidFill>
                  <a:srgbClr val="002060"/>
                </a:solidFill>
              </a:rPr>
              <a:t>една сграда се приема </a:t>
            </a:r>
            <a:r>
              <a:rPr lang="ru-RU" dirty="0" smtClean="0">
                <a:solidFill>
                  <a:srgbClr val="002060"/>
                </a:solidFill>
              </a:rPr>
              <a:t>тази </a:t>
            </a:r>
            <a:r>
              <a:rPr lang="ru-RU" dirty="0">
                <a:solidFill>
                  <a:srgbClr val="002060"/>
                </a:solidFill>
              </a:rPr>
              <a:t>постройка, която макар да има два покрива (на различно ниво), представлява едно общо архитектурно цяло.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Сграда </a:t>
            </a:r>
            <a:r>
              <a:rPr lang="ru-RU" dirty="0">
                <a:solidFill>
                  <a:srgbClr val="002060"/>
                </a:solidFill>
              </a:rPr>
              <a:t>от тип </a:t>
            </a:r>
            <a:r>
              <a:rPr lang="ru-RU" dirty="0" smtClean="0">
                <a:solidFill>
                  <a:srgbClr val="002060"/>
                </a:solidFill>
              </a:rPr>
              <a:t>„къща-близнак</a:t>
            </a:r>
            <a:r>
              <a:rPr lang="bg-BG" dirty="0" smtClean="0">
                <a:solidFill>
                  <a:srgbClr val="002060"/>
                </a:solidFill>
              </a:rPr>
              <a:t>“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когато е построена в един поземлен имот, се приема за една сграда, а когато е построена в два отделни, се приема за две сгради.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Пристройката </a:t>
            </a:r>
            <a:r>
              <a:rPr lang="ru-RU" dirty="0">
                <a:solidFill>
                  <a:srgbClr val="002060"/>
                </a:solidFill>
              </a:rPr>
              <a:t>се смята за част от сградата, когато е конструктивно свързана с нея, т.е. когато е свързана с обща врата и когато има общи стени със сградата независимо от това дали има, или няма общ покрив с нея. Пристройката не се брои като отделна сграда.</a:t>
            </a: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641083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„Жилище“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9812" y="1347169"/>
            <a:ext cx="5900908" cy="48297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000" b="1" dirty="0" smtClean="0">
                <a:solidFill>
                  <a:srgbClr val="FF0000"/>
                </a:solidFill>
              </a:rPr>
              <a:t>Кои жилища се броят?</a:t>
            </a:r>
            <a:endParaRPr lang="bg-BG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Жилища в жилищна сграда, независимо дали в тях живеят лица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Жилища в студентски/работнически общежития.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Жилища в нежилищни сгради (административни, стопански, училища, </a:t>
            </a:r>
            <a:r>
              <a:rPr lang="ru-RU" sz="2400" dirty="0" smtClean="0">
                <a:solidFill>
                  <a:srgbClr val="002060"/>
                </a:solidFill>
              </a:rPr>
              <a:t>хотели</a:t>
            </a:r>
            <a:r>
              <a:rPr lang="ru-RU" sz="2400" dirty="0">
                <a:solidFill>
                  <a:srgbClr val="002060"/>
                </a:solidFill>
              </a:rPr>
              <a:t>, гари, болници и др</a:t>
            </a:r>
            <a:r>
              <a:rPr lang="ru-RU" sz="2400" dirty="0" smtClean="0">
                <a:solidFill>
                  <a:srgbClr val="002060"/>
                </a:solidFill>
              </a:rPr>
              <a:t>.) - </a:t>
            </a:r>
            <a:r>
              <a:rPr lang="ru-RU" sz="2400" dirty="0">
                <a:solidFill>
                  <a:srgbClr val="FF0000"/>
                </a:solidFill>
              </a:rPr>
              <a:t>само в случаите, когато в тях живеят постоянно </a:t>
            </a:r>
            <a:r>
              <a:rPr lang="ru-RU" sz="2400" dirty="0" smtClean="0">
                <a:solidFill>
                  <a:srgbClr val="FF0000"/>
                </a:solidFill>
              </a:rPr>
              <a:t>лица.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Колективни жилища.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Примитивни и подвижни жилища - </a:t>
            </a:r>
            <a:r>
              <a:rPr lang="ru-RU" sz="2400" dirty="0">
                <a:solidFill>
                  <a:srgbClr val="FF0000"/>
                </a:solidFill>
              </a:rPr>
              <a:t>само в случаите, когато в тях живеят постоянно лица</a:t>
            </a:r>
            <a:r>
              <a:rPr lang="ru-RU" sz="2400" dirty="0"/>
              <a:t>.</a:t>
            </a:r>
            <a:endParaRPr lang="bg-BG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sz="2000" b="1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bg-BG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bg-BG" dirty="0"/>
          </a:p>
        </p:txBody>
      </p:sp>
      <p:sp>
        <p:nvSpPr>
          <p:cNvPr id="2" name="Rounded Rectangle 1"/>
          <p:cNvSpPr/>
          <p:nvPr/>
        </p:nvSpPr>
        <p:spPr>
          <a:xfrm>
            <a:off x="6590721" y="709483"/>
            <a:ext cx="5261974" cy="31134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>
                <a:solidFill>
                  <a:srgbClr val="002060"/>
                </a:solidFill>
              </a:rPr>
              <a:t>Жилището е обособено и самостоятелно от гледна точка на конструкцията място, което е пригодено за живеене, състои се от едно или няколко помещения (жилищни и спомагателни) и има един или повече самостоятелни изхода на общодостъпна част (стълбище, общ коридор, двор или направо на улицата</a:t>
            </a:r>
            <a:r>
              <a:rPr lang="ru-RU" sz="2100" b="1" dirty="0" smtClean="0">
                <a:solidFill>
                  <a:srgbClr val="002060"/>
                </a:solidFill>
              </a:rPr>
              <a:t>).</a:t>
            </a:r>
            <a:endParaRPr lang="bg-BG" sz="21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14700" y="3905818"/>
            <a:ext cx="5137995" cy="1924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>
                <a:solidFill>
                  <a:srgbClr val="002060"/>
                </a:solidFill>
              </a:rPr>
              <a:t>Като самостоятелни </a:t>
            </a:r>
            <a:r>
              <a:rPr lang="ru-RU" sz="2100" b="1" dirty="0" smtClean="0">
                <a:solidFill>
                  <a:srgbClr val="002060"/>
                </a:solidFill>
              </a:rPr>
              <a:t>жилища </a:t>
            </a:r>
            <a:r>
              <a:rPr lang="ru-RU" sz="2100" b="1" dirty="0">
                <a:solidFill>
                  <a:srgbClr val="002060"/>
                </a:solidFill>
              </a:rPr>
              <a:t>се броят </a:t>
            </a:r>
            <a:r>
              <a:rPr lang="ru-RU" sz="2100" b="1" dirty="0" smtClean="0">
                <a:solidFill>
                  <a:srgbClr val="002060"/>
                </a:solidFill>
              </a:rPr>
              <a:t> тавани, мазета</a:t>
            </a:r>
            <a:r>
              <a:rPr lang="ru-RU" sz="2100" b="1" dirty="0">
                <a:solidFill>
                  <a:srgbClr val="002060"/>
                </a:solidFill>
              </a:rPr>
              <a:t>, </a:t>
            </a:r>
            <a:r>
              <a:rPr lang="bg-BG" sz="2100" b="1" dirty="0" smtClean="0">
                <a:solidFill>
                  <a:srgbClr val="002060"/>
                </a:solidFill>
              </a:rPr>
              <a:t>помещения на </a:t>
            </a:r>
            <a:r>
              <a:rPr lang="ru-RU" sz="2100" b="1" dirty="0" smtClean="0">
                <a:solidFill>
                  <a:srgbClr val="002060"/>
                </a:solidFill>
              </a:rPr>
              <a:t>мансарден </a:t>
            </a:r>
            <a:r>
              <a:rPr lang="ru-RU" sz="2100" b="1" dirty="0">
                <a:solidFill>
                  <a:srgbClr val="002060"/>
                </a:solidFill>
              </a:rPr>
              <a:t>етаж или </a:t>
            </a:r>
            <a:r>
              <a:rPr lang="ru-RU" sz="2100" b="1" dirty="0" smtClean="0">
                <a:solidFill>
                  <a:srgbClr val="002060"/>
                </a:solidFill>
              </a:rPr>
              <a:t>сутерен, когато </a:t>
            </a:r>
            <a:r>
              <a:rPr lang="ru-RU" sz="2100" b="1" dirty="0">
                <a:solidFill>
                  <a:srgbClr val="002060"/>
                </a:solidFill>
              </a:rPr>
              <a:t>те са единствено жилище на домакинството. </a:t>
            </a:r>
            <a:endParaRPr lang="bg-BG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641083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„Жилище“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3767" y="1622555"/>
            <a:ext cx="9475463" cy="43134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Кои жилища НЕ се броят?</a:t>
            </a:r>
            <a:endParaRPr lang="bg-BG" sz="2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Обекти в жилищни сгради, които изцяло се използват за нежилищни </a:t>
            </a:r>
            <a:r>
              <a:rPr lang="ru-RU" sz="2400" b="1" dirty="0" smtClean="0">
                <a:solidFill>
                  <a:srgbClr val="002060"/>
                </a:solidFill>
              </a:rPr>
              <a:t>цели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кантори</a:t>
            </a:r>
            <a:r>
              <a:rPr lang="ru-RU" sz="2400" dirty="0">
                <a:solidFill>
                  <a:srgbClr val="002060"/>
                </a:solidFill>
              </a:rPr>
              <a:t>, канцеларии, офиси, ателиета, работилници, </a:t>
            </a:r>
            <a:r>
              <a:rPr lang="ru-RU" sz="2400" dirty="0" smtClean="0">
                <a:solidFill>
                  <a:srgbClr val="002060"/>
                </a:solidFill>
              </a:rPr>
              <a:t>учреждения, търговски </a:t>
            </a:r>
            <a:r>
              <a:rPr lang="ru-RU" sz="2400" dirty="0">
                <a:solidFill>
                  <a:srgbClr val="002060"/>
                </a:solidFill>
              </a:rPr>
              <a:t>обекти или производствени помещения, разположени в партерните или първите етажи на жилищните сгради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В случаите, когато домакинството ползва помещения на </a:t>
            </a:r>
            <a:r>
              <a:rPr lang="ru-RU" sz="2400" dirty="0">
                <a:solidFill>
                  <a:srgbClr val="002060"/>
                </a:solidFill>
              </a:rPr>
              <a:t>тавани </a:t>
            </a:r>
            <a:r>
              <a:rPr lang="ru-RU" sz="2400" dirty="0" smtClean="0">
                <a:solidFill>
                  <a:srgbClr val="002060"/>
                </a:solidFill>
              </a:rPr>
              <a:t>или </a:t>
            </a:r>
            <a:r>
              <a:rPr lang="ru-RU" sz="2400" dirty="0">
                <a:solidFill>
                  <a:srgbClr val="002060"/>
                </a:solidFill>
              </a:rPr>
              <a:t>подземни етажи (мазета</a:t>
            </a:r>
            <a:r>
              <a:rPr lang="ru-RU" sz="2400" dirty="0" smtClean="0">
                <a:solidFill>
                  <a:srgbClr val="002060"/>
                </a:solidFill>
              </a:rPr>
              <a:t>) или в мансардни етажи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сутерени в допълнение към основното жилище на редовен етаж, тези помещения не се броят като самостоятелни жилища</a:t>
            </a:r>
            <a:r>
              <a:rPr lang="ru-RU" sz="2400" dirty="0">
                <a:solidFill>
                  <a:srgbClr val="002060"/>
                </a:solidFill>
              </a:rPr>
              <a:t>. Площта и </a:t>
            </a:r>
            <a:r>
              <a:rPr lang="ru-RU" sz="2400" dirty="0" smtClean="0">
                <a:solidFill>
                  <a:srgbClr val="002060"/>
                </a:solidFill>
              </a:rPr>
              <a:t>броят </a:t>
            </a:r>
            <a:r>
              <a:rPr lang="ru-RU" sz="2400" dirty="0">
                <a:solidFill>
                  <a:srgbClr val="002060"/>
                </a:solidFill>
              </a:rPr>
              <a:t>на тези помещения се добавят към площта и броя на стаите на </a:t>
            </a:r>
            <a:r>
              <a:rPr lang="ru-RU" sz="2400" dirty="0" smtClean="0">
                <a:solidFill>
                  <a:srgbClr val="002060"/>
                </a:solidFill>
              </a:rPr>
              <a:t>жилището</a:t>
            </a:r>
            <a:r>
              <a:rPr lang="ru-RU" sz="2400" dirty="0">
                <a:solidFill>
                  <a:srgbClr val="002060"/>
                </a:solidFill>
              </a:rPr>
              <a:t>, което домакинството използва постоянно;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sz="2000" b="1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bg-BG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33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331" r="2088" b="2088"/>
          <a:stretch/>
        </p:blipFill>
        <p:spPr>
          <a:xfrm>
            <a:off x="469478" y="6000064"/>
            <a:ext cx="899079" cy="589719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1" y="1509841"/>
            <a:ext cx="908970" cy="6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87962" y="1453346"/>
            <a:ext cx="860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Регламент </a:t>
            </a:r>
            <a:r>
              <a:rPr lang="en-GB" sz="2400" b="1" dirty="0">
                <a:solidFill>
                  <a:srgbClr val="002060"/>
                </a:solidFill>
                <a:cs typeface="Arial" panose="020B0604020202020204" pitchFamily="34" charset="0"/>
              </a:rPr>
              <a:t>763/2008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на ЕП и на Съвета по отношение на преброяването на населението и жилищния фонд</a:t>
            </a: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87962" y="2311376"/>
            <a:ext cx="813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Регламент </a:t>
            </a:r>
            <a:r>
              <a:rPr lang="bg-BG" sz="2400" b="1" dirty="0">
                <a:solidFill>
                  <a:srgbClr val="002060"/>
                </a:solidFill>
                <a:cs typeface="Arial" panose="020B0604020202020204" pitchFamily="34" charset="0"/>
              </a:rPr>
              <a:t>2017/712</a:t>
            </a:r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 на ЕК за определяне на референтната година и програмата за статистическите данни и метаданни</a:t>
            </a:r>
            <a:endParaRPr lang="en-GB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962" y="5910839"/>
            <a:ext cx="822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 за преброяване на населението и жилищния фонд в Република България през 2021 </a:t>
            </a:r>
            <a:r>
              <a:rPr lang="bg-BG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година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0700" y="3229703"/>
            <a:ext cx="8352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Регламент </a:t>
            </a:r>
            <a:r>
              <a:rPr lang="bg-BG" sz="2400" b="1" dirty="0">
                <a:solidFill>
                  <a:srgbClr val="002060"/>
                </a:solidFill>
                <a:cs typeface="Arial" panose="020B0604020202020204" pitchFamily="34" charset="0"/>
              </a:rPr>
              <a:t>2017/543</a:t>
            </a:r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 на ЕК по отношение на техническите спецификации на темите и на техните разбивки</a:t>
            </a:r>
            <a:endParaRPr lang="en-GB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7962" y="4139760"/>
            <a:ext cx="9386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Регламент </a:t>
            </a:r>
            <a:r>
              <a:rPr lang="bg-BG" sz="2400" b="1" dirty="0">
                <a:solidFill>
                  <a:srgbClr val="002060"/>
                </a:solidFill>
                <a:cs typeface="Arial" panose="020B0604020202020204" pitchFamily="34" charset="0"/>
              </a:rPr>
              <a:t>2017/881</a:t>
            </a:r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 на ЕК по отношение на структурата на докла- дите за качество и техническия формат за предаването на данните</a:t>
            </a:r>
            <a:endParaRPr lang="en-GB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5" y="2443588"/>
            <a:ext cx="908970" cy="6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3272689"/>
            <a:ext cx="908970" cy="6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" y="4195593"/>
            <a:ext cx="908970" cy="6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" y="5097391"/>
            <a:ext cx="908970" cy="60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87962" y="5018733"/>
            <a:ext cx="8685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Регламент </a:t>
            </a:r>
            <a:r>
              <a:rPr lang="bg-BG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2018/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1799</a:t>
            </a:r>
            <a:r>
              <a:rPr lang="bg-BG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на ЕК по отношение </a:t>
            </a: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на разпространението на избрани </a:t>
            </a:r>
            <a:r>
              <a:rPr 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теми</a:t>
            </a:r>
            <a:r>
              <a:rPr lang="bg-BG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геокодирани към координатна мрежа от 1 </a:t>
            </a:r>
            <a:r>
              <a:rPr lang="bg-BG" sz="2400" dirty="0">
                <a:solidFill>
                  <a:srgbClr val="002060"/>
                </a:solidFill>
                <a:cs typeface="Arial" panose="020B0604020202020204" pitchFamily="34" charset="0"/>
              </a:rPr>
              <a:t>км</a:t>
            </a: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²</a:t>
            </a:r>
            <a:endParaRPr lang="en-GB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24" y="780386"/>
            <a:ext cx="79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Нормативна </a:t>
            </a: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уредба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641083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„Жилище“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5218" y="1230214"/>
            <a:ext cx="10439765" cy="5330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Особени случаи и как да ги преброим?</a:t>
            </a:r>
            <a:endParaRPr lang="bg-BG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Жилища </a:t>
            </a:r>
            <a:r>
              <a:rPr lang="ru-RU" sz="2400" b="1" dirty="0">
                <a:solidFill>
                  <a:srgbClr val="002060"/>
                </a:solidFill>
              </a:rPr>
              <a:t>в сгради, за които има забрана да се живее, жилища в незавършени сгради или жилища в сгради в </a:t>
            </a:r>
            <a:r>
              <a:rPr lang="ru-RU" sz="2400" b="1" dirty="0" smtClean="0">
                <a:solidFill>
                  <a:srgbClr val="002060"/>
                </a:solidFill>
              </a:rPr>
              <a:t>строеж - </a:t>
            </a:r>
            <a:r>
              <a:rPr lang="ru-RU" sz="2400" dirty="0" smtClean="0">
                <a:solidFill>
                  <a:srgbClr val="002060"/>
                </a:solidFill>
              </a:rPr>
              <a:t>ако там живеят лица постоянно, жилищата се преброяват като примитивни или подвижни (С1=9 и Ж1=5).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Жлища на два или повече етажа </a:t>
            </a:r>
            <a:r>
              <a:rPr lang="ru-RU" sz="2400" dirty="0">
                <a:solidFill>
                  <a:srgbClr val="002060"/>
                </a:solidFill>
              </a:rPr>
              <a:t>- ако едно жилище е разположено на два или повече етажа и в него живее едно домакинство, то двата етажа се преброяват като едно жилище с една преброителна </a:t>
            </a:r>
            <a:r>
              <a:rPr lang="ru-RU" sz="2400" dirty="0" smtClean="0">
                <a:solidFill>
                  <a:srgbClr val="002060"/>
                </a:solidFill>
              </a:rPr>
              <a:t>карта.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bg-BG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3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g-BG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636117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„Жилище“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365" y="1257500"/>
            <a:ext cx="11389894" cy="543775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bg-BG" sz="2100" b="1" dirty="0" smtClean="0">
                <a:solidFill>
                  <a:srgbClr val="FF0000"/>
                </a:solidFill>
              </a:rPr>
              <a:t>Особени случаи:</a:t>
            </a:r>
          </a:p>
          <a:p>
            <a:pPr marL="457200" lvl="1" indent="0" algn="just">
              <a:buNone/>
            </a:pPr>
            <a:endParaRPr lang="bg-BG" sz="2100" b="1" dirty="0" smtClean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2060"/>
                </a:solidFill>
              </a:rPr>
              <a:t>Стаи </a:t>
            </a:r>
            <a:r>
              <a:rPr lang="ru-RU" sz="2100" b="1" dirty="0">
                <a:solidFill>
                  <a:srgbClr val="002060"/>
                </a:solidFill>
              </a:rPr>
              <a:t>в мазета и тавани</a:t>
            </a:r>
            <a:r>
              <a:rPr lang="ru-RU" sz="2100" dirty="0">
                <a:solidFill>
                  <a:srgbClr val="002060"/>
                </a:solidFill>
              </a:rPr>
              <a:t>. В броя на стаите се включват и стаите в мазето и тавана, </a:t>
            </a:r>
            <a:r>
              <a:rPr lang="ru-RU" sz="2100" dirty="0" smtClean="0">
                <a:solidFill>
                  <a:srgbClr val="002060"/>
                </a:solidFill>
              </a:rPr>
              <a:t>когато </a:t>
            </a:r>
            <a:r>
              <a:rPr lang="ru-RU" sz="2100" dirty="0">
                <a:solidFill>
                  <a:srgbClr val="002060"/>
                </a:solidFill>
              </a:rPr>
              <a:t>се ползват от домакинството, което живее на редовен етаж в сградата, и </a:t>
            </a:r>
            <a:r>
              <a:rPr lang="ru-RU" sz="2100" dirty="0" smtClean="0">
                <a:solidFill>
                  <a:srgbClr val="002060"/>
                </a:solidFill>
              </a:rPr>
              <a:t>отговарят </a:t>
            </a:r>
            <a:r>
              <a:rPr lang="ru-RU" sz="2100" dirty="0">
                <a:solidFill>
                  <a:srgbClr val="002060"/>
                </a:solidFill>
              </a:rPr>
              <a:t>на определението за стая (площ не по-малка от 4 кв. </a:t>
            </a:r>
            <a:r>
              <a:rPr lang="ru-RU" sz="2100" dirty="0" smtClean="0">
                <a:solidFill>
                  <a:srgbClr val="002060"/>
                </a:solidFill>
              </a:rPr>
              <a:t>м.) </a:t>
            </a:r>
            <a:r>
              <a:rPr lang="ru-RU" sz="2100" dirty="0">
                <a:solidFill>
                  <a:srgbClr val="002060"/>
                </a:solidFill>
              </a:rPr>
              <a:t>и се ползват като </a:t>
            </a:r>
            <a:r>
              <a:rPr lang="ru-RU" sz="2100" dirty="0" smtClean="0">
                <a:solidFill>
                  <a:srgbClr val="002060"/>
                </a:solidFill>
              </a:rPr>
              <a:t>стаи</a:t>
            </a:r>
            <a:r>
              <a:rPr lang="ru-RU" sz="2100" dirty="0">
                <a:solidFill>
                  <a:srgbClr val="002060"/>
                </a:solidFill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</a:rPr>
              <a:t>Общите стаи </a:t>
            </a:r>
            <a:r>
              <a:rPr lang="ru-RU" sz="2100" dirty="0">
                <a:solidFill>
                  <a:srgbClr val="002060"/>
                </a:solidFill>
              </a:rPr>
              <a:t>в жилищните сгради, определени за поставяне на колички за деца и </a:t>
            </a:r>
            <a:r>
              <a:rPr lang="ru-RU" sz="2100" dirty="0" smtClean="0">
                <a:solidFill>
                  <a:srgbClr val="002060"/>
                </a:solidFill>
              </a:rPr>
              <a:t>други </a:t>
            </a:r>
            <a:r>
              <a:rPr lang="ru-RU" sz="2100" dirty="0">
                <a:solidFill>
                  <a:srgbClr val="002060"/>
                </a:solidFill>
              </a:rPr>
              <a:t>предмети, както и общите перални и сушилни помещения, когато се ползват по </a:t>
            </a:r>
            <a:r>
              <a:rPr lang="ru-RU" sz="2100" dirty="0" smtClean="0">
                <a:solidFill>
                  <a:srgbClr val="002060"/>
                </a:solidFill>
              </a:rPr>
              <a:t>предназначението </a:t>
            </a:r>
            <a:r>
              <a:rPr lang="ru-RU" sz="2100" dirty="0">
                <a:solidFill>
                  <a:srgbClr val="002060"/>
                </a:solidFill>
              </a:rPr>
              <a:t>си, не се преброяват и за тях не се включват данни в картата за </a:t>
            </a:r>
            <a:r>
              <a:rPr lang="ru-RU" sz="2100" dirty="0" smtClean="0">
                <a:solidFill>
                  <a:srgbClr val="002060"/>
                </a:solidFill>
              </a:rPr>
              <a:t>жилище</a:t>
            </a:r>
            <a:r>
              <a:rPr lang="ru-RU" sz="2100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</a:rPr>
              <a:t>Стаи в колективни жилища</a:t>
            </a:r>
            <a:r>
              <a:rPr lang="ru-RU" sz="2100" dirty="0">
                <a:solidFill>
                  <a:srgbClr val="002060"/>
                </a:solidFill>
              </a:rPr>
              <a:t>. Когато се попълва карта за колективно жилище, при </a:t>
            </a:r>
            <a:r>
              <a:rPr lang="ru-RU" sz="2100" dirty="0" smtClean="0">
                <a:solidFill>
                  <a:srgbClr val="002060"/>
                </a:solidFill>
              </a:rPr>
              <a:t>отговора </a:t>
            </a:r>
            <a:r>
              <a:rPr lang="ru-RU" sz="2100" dirty="0">
                <a:solidFill>
                  <a:srgbClr val="002060"/>
                </a:solidFill>
              </a:rPr>
              <a:t>на този въпрос се записва броят на всички стаи, които се ползват от лицата, </a:t>
            </a:r>
            <a:r>
              <a:rPr lang="ru-RU" sz="2100" dirty="0" smtClean="0">
                <a:solidFill>
                  <a:srgbClr val="002060"/>
                </a:solidFill>
              </a:rPr>
              <a:t>влизащи </a:t>
            </a:r>
            <a:r>
              <a:rPr lang="ru-RU" sz="2100" dirty="0">
                <a:solidFill>
                  <a:srgbClr val="002060"/>
                </a:solidFill>
              </a:rPr>
              <a:t>в състава на колективното домакинство. Не се включват помещенията, които </a:t>
            </a:r>
            <a:r>
              <a:rPr lang="ru-RU" sz="2100" dirty="0" smtClean="0">
                <a:solidFill>
                  <a:srgbClr val="002060"/>
                </a:solidFill>
              </a:rPr>
              <a:t>се </a:t>
            </a:r>
            <a:endParaRPr lang="en-US" sz="2100" dirty="0" smtClean="0">
              <a:solidFill>
                <a:srgbClr val="002060"/>
              </a:solidFill>
            </a:endParaRPr>
          </a:p>
          <a:p>
            <a:pPr marL="457200" lvl="1" indent="173038" defTabSz="715963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 smtClean="0">
                <a:solidFill>
                  <a:srgbClr val="002060"/>
                </a:solidFill>
              </a:rPr>
              <a:t>използват </a:t>
            </a:r>
            <a:r>
              <a:rPr lang="ru-RU" sz="2100" dirty="0">
                <a:solidFill>
                  <a:srgbClr val="002060"/>
                </a:solidFill>
              </a:rPr>
              <a:t>за обучение, работа, хранене и друго нежилищно </a:t>
            </a:r>
            <a:r>
              <a:rPr lang="ru-RU" sz="2100" dirty="0" smtClean="0">
                <a:solidFill>
                  <a:srgbClr val="002060"/>
                </a:solidFill>
              </a:rPr>
              <a:t>ползване.</a:t>
            </a:r>
            <a:endParaRPr lang="bg-BG" sz="2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sz="2000" b="1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bg-BG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82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827549" y="911343"/>
            <a:ext cx="34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  <a:latin typeface="Tahoma,Bold"/>
              </a:rPr>
              <a:t>Категории население</a:t>
            </a: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811" y="1793161"/>
            <a:ext cx="10647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Обект на преброяване са всички лица, които обичайно пребивават на територията на страната към критичния момент, независимо от тяхното гражданство или статут.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Лицата </a:t>
            </a:r>
            <a:r>
              <a:rPr lang="ru-RU" sz="2400" dirty="0">
                <a:solidFill>
                  <a:srgbClr val="002060"/>
                </a:solidFill>
              </a:rPr>
              <a:t>се преброяват на принципа на тяхното </a:t>
            </a:r>
            <a:r>
              <a:rPr lang="ru-RU" sz="2400" b="1" dirty="0">
                <a:solidFill>
                  <a:srgbClr val="002060"/>
                </a:solidFill>
              </a:rPr>
              <a:t>обичайно местоживеене </a:t>
            </a:r>
            <a:r>
              <a:rPr lang="ru-RU" sz="2400" dirty="0">
                <a:solidFill>
                  <a:srgbClr val="002060"/>
                </a:solidFill>
              </a:rPr>
              <a:t>независимо </a:t>
            </a:r>
            <a:r>
              <a:rPr lang="ru-RU" sz="2400" dirty="0" smtClean="0">
                <a:solidFill>
                  <a:srgbClr val="002060"/>
                </a:solidFill>
              </a:rPr>
              <a:t>от това къде са регистрирани по постоянен или настоящ адрес.</a:t>
            </a:r>
            <a:endParaRPr lang="bg-B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720343" y="861864"/>
            <a:ext cx="34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  <a:latin typeface="Tahoma,Bold"/>
              </a:rPr>
              <a:t>Категории население</a:t>
            </a: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811" y="1323529"/>
            <a:ext cx="106479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400" dirty="0"/>
          </a:p>
          <a:p>
            <a:pPr algn="just" fontAlgn="base"/>
            <a:r>
              <a:rPr lang="ru-RU" sz="2800" b="1" dirty="0" smtClean="0"/>
              <a:t>„Временно </a:t>
            </a:r>
            <a:r>
              <a:rPr lang="ru-RU" sz="2800" b="1" dirty="0"/>
              <a:t>присъстващи“ </a:t>
            </a:r>
            <a:r>
              <a:rPr lang="ru-RU" sz="2800" dirty="0"/>
              <a:t>са лицата, които обичайно живеят на територията на друго населено място в Република България или извън нея, но към критичния момент на преброяването се намират в преброяваното жилище, хотел, почивна станция, лечебно заведение и </a:t>
            </a:r>
            <a:r>
              <a:rPr lang="ru-RU" sz="2800" dirty="0" smtClean="0"/>
              <a:t>др. </a:t>
            </a:r>
            <a:r>
              <a:rPr lang="ru-RU" sz="2800" dirty="0"/>
              <a:t>за </a:t>
            </a:r>
            <a:r>
              <a:rPr lang="ru-RU" sz="2800" dirty="0" smtClean="0"/>
              <a:t>период </a:t>
            </a:r>
            <a:r>
              <a:rPr lang="ru-RU" sz="2800" dirty="0"/>
              <a:t>по-малък от една </a:t>
            </a:r>
            <a:r>
              <a:rPr lang="ru-RU" sz="2800" dirty="0" smtClean="0"/>
              <a:t>година </a:t>
            </a:r>
            <a:r>
              <a:rPr lang="ru-RU" sz="2800" dirty="0"/>
              <a:t>поради ваканция, посещения при приятели и роднини, почивка, работа, медицинско лечение, религиозно поклонение и други.</a:t>
            </a:r>
          </a:p>
        </p:txBody>
      </p:sp>
    </p:spTree>
    <p:extLst>
      <p:ext uri="{BB962C8B-B14F-4D97-AF65-F5344CB8AC3E}">
        <p14:creationId xmlns:p14="http://schemas.microsoft.com/office/powerpoint/2010/main" val="37614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9272" y="722528"/>
            <a:ext cx="10515600" cy="571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000" b="1" dirty="0" smtClean="0">
                <a:solidFill>
                  <a:srgbClr val="002060"/>
                </a:solidFill>
              </a:rPr>
              <a:t>Кои лица броим/не броим? </a:t>
            </a:r>
            <a:endParaRPr lang="bg-BG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71484"/>
              </p:ext>
            </p:extLst>
          </p:nvPr>
        </p:nvGraphicFramePr>
        <p:xfrm>
          <a:off x="831273" y="1379926"/>
          <a:ext cx="10522527" cy="497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УЦ Сливек, 16-17 октомври 2020</a:t>
            </a:r>
            <a:endParaRPr lang="bg-BG"/>
          </a:p>
        </p:txBody>
      </p:sp>
      <p:grpSp>
        <p:nvGrpSpPr>
          <p:cNvPr id="20" name="Group 19"/>
          <p:cNvGrpSpPr/>
          <p:nvPr/>
        </p:nvGrpSpPr>
        <p:grpSpPr>
          <a:xfrm>
            <a:off x="1556374" y="1485884"/>
            <a:ext cx="496447" cy="532779"/>
            <a:chOff x="2133650" y="1818836"/>
            <a:chExt cx="603653" cy="756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33650" y="1818836"/>
              <a:ext cx="271704" cy="756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24590" y="1851826"/>
              <a:ext cx="312713" cy="7200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613" y="2172456"/>
            <a:ext cx="552208" cy="5918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8120" y="2900481"/>
            <a:ext cx="577194" cy="4968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5102" y="4492245"/>
            <a:ext cx="550479" cy="59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351" y="5383673"/>
            <a:ext cx="763983" cy="5642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4320" y="3610427"/>
            <a:ext cx="538501" cy="53529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597593" y="1536153"/>
            <a:ext cx="467360" cy="52432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Plus 30"/>
          <p:cNvSpPr/>
          <p:nvPr/>
        </p:nvSpPr>
        <p:spPr>
          <a:xfrm>
            <a:off x="609849" y="2941977"/>
            <a:ext cx="467360" cy="52432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Plus 32"/>
          <p:cNvSpPr/>
          <p:nvPr/>
        </p:nvSpPr>
        <p:spPr>
          <a:xfrm>
            <a:off x="605452" y="3655989"/>
            <a:ext cx="467360" cy="52432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Plus 34"/>
          <p:cNvSpPr/>
          <p:nvPr/>
        </p:nvSpPr>
        <p:spPr>
          <a:xfrm>
            <a:off x="609238" y="4559691"/>
            <a:ext cx="467360" cy="52432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Plus 35"/>
          <p:cNvSpPr/>
          <p:nvPr/>
        </p:nvSpPr>
        <p:spPr>
          <a:xfrm>
            <a:off x="610556" y="2216702"/>
            <a:ext cx="467360" cy="52432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40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827549" y="911343"/>
            <a:ext cx="34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  <a:latin typeface="Tahoma,Bold"/>
              </a:rPr>
              <a:t>Категории население</a:t>
            </a:r>
            <a:endParaRPr lang="bg-BG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20998"/>
              </p:ext>
            </p:extLst>
          </p:nvPr>
        </p:nvGraphicFramePr>
        <p:xfrm>
          <a:off x="434177" y="222499"/>
          <a:ext cx="11361583" cy="646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5062">
                  <a:extLst>
                    <a:ext uri="{9D8B030D-6E8A-4147-A177-3AD203B41FA5}">
                      <a16:colId xmlns:a16="http://schemas.microsoft.com/office/drawing/2014/main" val="980744276"/>
                    </a:ext>
                  </a:extLst>
                </a:gridCol>
                <a:gridCol w="844817">
                  <a:extLst>
                    <a:ext uri="{9D8B030D-6E8A-4147-A177-3AD203B41FA5}">
                      <a16:colId xmlns:a16="http://schemas.microsoft.com/office/drawing/2014/main" val="1682880428"/>
                    </a:ext>
                  </a:extLst>
                </a:gridCol>
                <a:gridCol w="701704">
                  <a:extLst>
                    <a:ext uri="{9D8B030D-6E8A-4147-A177-3AD203B41FA5}">
                      <a16:colId xmlns:a16="http://schemas.microsoft.com/office/drawing/2014/main" val="937833090"/>
                    </a:ext>
                  </a:extLst>
                </a:gridCol>
              </a:tblGrid>
              <a:tr h="37518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Категория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Броим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Не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12517"/>
                  </a:ext>
                </a:extLst>
              </a:tr>
              <a:tr h="375188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Обичайно живеят в жилището и са се намирали в него към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септември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38713"/>
                  </a:ext>
                </a:extLst>
              </a:tr>
              <a:tr h="375188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Обичайно живеят в жилището, но към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септември не са били там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34427"/>
                  </a:ext>
                </a:extLst>
              </a:tr>
              <a:tr h="647583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Лицата,</a:t>
                      </a:r>
                      <a:r>
                        <a:rPr lang="bg-BG" sz="1600" baseline="0" dirty="0" smtClean="0"/>
                        <a:t> които отсъстват за повече от 12 месеца от семейното жилище или са заминали преди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септември </a:t>
                      </a:r>
                      <a:r>
                        <a:rPr lang="bg-BG" sz="1600" baseline="0" dirty="0" smtClean="0"/>
                        <a:t>с намерение да отсъстват повече от 12 месеца</a:t>
                      </a:r>
                      <a:r>
                        <a:rPr lang="bg-BG" sz="1600" baseline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</a:p>
                    <a:p>
                      <a:pPr algn="ctr"/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10000"/>
                  </a:ext>
                </a:extLst>
              </a:tr>
              <a:tr h="567247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Учениците в основното и средното образование, които </a:t>
                      </a:r>
                      <a:r>
                        <a:rPr lang="bg-BG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учат в друго населено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място,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различно от семейния им дом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51230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Студентите, които пътуват ежедневно до друго населено място, за да учат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09688"/>
                  </a:ext>
                </a:extLst>
              </a:tr>
              <a:tr h="458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Студентите, които учат в друго населено място и обичайно пребивават там (на общежитие, квартира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72708"/>
                  </a:ext>
                </a:extLst>
              </a:tr>
              <a:tr h="567247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Лицата, които към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септември отсъстват от семейния дом поради естеството на своята работа (военни, моряци, шофьори, пилоти и др.);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01877"/>
                  </a:ext>
                </a:extLst>
              </a:tr>
              <a:tr h="381719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Лицата, които ежедневно пътуват до друго населено място, за да работят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94335"/>
                  </a:ext>
                </a:extLst>
              </a:tr>
              <a:tr h="567247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Лицата, които работят в друго населено място в страната или извън нея, но се завръщат за почивните дни в семейното жилище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728774"/>
                  </a:ext>
                </a:extLst>
              </a:tr>
              <a:tr h="375188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Лицата, починали на и след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септември 2021 година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80274"/>
                  </a:ext>
                </a:extLst>
              </a:tr>
              <a:tr h="375188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Бебетата, родени на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септември 2021 г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след това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58660"/>
                  </a:ext>
                </a:extLst>
              </a:tr>
              <a:tr h="375188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Чуждестранните лица с дипломатически ранг или в състава на военни мисии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  <a:endParaRPr lang="bg-B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62198"/>
                  </a:ext>
                </a:extLst>
              </a:tr>
              <a:tr h="567247">
                <a:tc>
                  <a:txBody>
                    <a:bodyPr/>
                    <a:lstStyle/>
                    <a:p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Българските граждани, които работят в задгранични представителства на Република България със и без дипломатически ранг</a:t>
                      </a:r>
                      <a:r>
                        <a:rPr lang="bg-BG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bg-BG" sz="16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bg-BG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˅</a:t>
                      </a:r>
                    </a:p>
                    <a:p>
                      <a:pPr algn="ctr"/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0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083641" y="722736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„Домакинств</a:t>
            </a:r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842" y="1377998"/>
            <a:ext cx="1165509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 smtClean="0">
                <a:solidFill>
                  <a:srgbClr val="002060"/>
                </a:solidFill>
              </a:rPr>
              <a:t>Обикновено домакинство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Домакинство </a:t>
            </a:r>
            <a:r>
              <a:rPr lang="ru-RU" sz="2400" dirty="0">
                <a:solidFill>
                  <a:srgbClr val="002060"/>
                </a:solidFill>
              </a:rPr>
              <a:t>е едно лице, което живее в жилището или в част от него и е на самостоятелен </a:t>
            </a:r>
            <a:r>
              <a:rPr lang="ru-RU" sz="2400" dirty="0" smtClean="0">
                <a:solidFill>
                  <a:srgbClr val="002060"/>
                </a:solidFill>
              </a:rPr>
              <a:t>бюджет;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омакинство </a:t>
            </a:r>
            <a:r>
              <a:rPr lang="ru-RU" sz="2400" dirty="0">
                <a:solidFill>
                  <a:srgbClr val="002060"/>
                </a:solidFill>
              </a:rPr>
              <a:t>са и две или повече лица, които живеят в жилището или в част от него и имат общ бюджет, независимо дали имат, или нямат родствени </a:t>
            </a:r>
            <a:r>
              <a:rPr lang="ru-RU" sz="2400" dirty="0" smtClean="0">
                <a:solidFill>
                  <a:srgbClr val="002060"/>
                </a:solidFill>
              </a:rPr>
              <a:t>връзки;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002060"/>
                </a:solidFill>
              </a:rPr>
              <a:t>Лицата имат</a:t>
            </a:r>
            <a:r>
              <a:rPr lang="bg-BG" sz="2400" b="1" dirty="0">
                <a:solidFill>
                  <a:srgbClr val="002060"/>
                </a:solidFill>
              </a:rPr>
              <a:t> общ бюджет, </a:t>
            </a:r>
            <a:r>
              <a:rPr lang="bg-BG" sz="2400" dirty="0">
                <a:solidFill>
                  <a:srgbClr val="002060"/>
                </a:solidFill>
              </a:rPr>
              <a:t>когато споделят разходи за храна и средства от първа необходимост, разходи за издръжка на деца или други лица без доходи</a:t>
            </a:r>
            <a:r>
              <a:rPr lang="bg-BG" sz="2400" b="1" dirty="0">
                <a:solidFill>
                  <a:srgbClr val="002060"/>
                </a:solidFill>
              </a:rPr>
              <a:t>. </a:t>
            </a:r>
            <a:endParaRPr lang="bg-BG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 smtClean="0">
                <a:solidFill>
                  <a:srgbClr val="002060"/>
                </a:solidFill>
              </a:rPr>
              <a:t>Колективно домакинство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Въпросите </a:t>
            </a:r>
            <a:r>
              <a:rPr lang="ru-RU" sz="2400" dirty="0">
                <a:solidFill>
                  <a:srgbClr val="002060"/>
                </a:solidFill>
              </a:rPr>
              <a:t>от </a:t>
            </a:r>
            <a:r>
              <a:rPr lang="ru-RU" sz="2400" dirty="0" smtClean="0">
                <a:solidFill>
                  <a:srgbClr val="002060"/>
                </a:solidFill>
              </a:rPr>
              <a:t>Д1 </a:t>
            </a:r>
            <a:r>
              <a:rPr lang="ru-RU" sz="2400" dirty="0">
                <a:solidFill>
                  <a:srgbClr val="002060"/>
                </a:solidFill>
              </a:rPr>
              <a:t>до </a:t>
            </a:r>
            <a:r>
              <a:rPr lang="ru-RU" sz="2400" dirty="0" smtClean="0">
                <a:solidFill>
                  <a:srgbClr val="002060"/>
                </a:solidFill>
              </a:rPr>
              <a:t>Д6 </a:t>
            </a:r>
            <a:r>
              <a:rPr lang="ru-RU" sz="2400" dirty="0">
                <a:solidFill>
                  <a:srgbClr val="002060"/>
                </a:solidFill>
              </a:rPr>
              <a:t>включително не се попълват за колективните </a:t>
            </a:r>
            <a:r>
              <a:rPr lang="ru-RU" sz="2400" dirty="0" smtClean="0">
                <a:solidFill>
                  <a:srgbClr val="002060"/>
                </a:solidFill>
              </a:rPr>
              <a:t>домакинства, а </a:t>
            </a:r>
            <a:r>
              <a:rPr lang="bg-BG" sz="2400" dirty="0" smtClean="0">
                <a:solidFill>
                  <a:srgbClr val="002060"/>
                </a:solidFill>
              </a:rPr>
              <a:t>се </a:t>
            </a:r>
            <a:r>
              <a:rPr lang="bg-BG" sz="2400" dirty="0">
                <a:solidFill>
                  <a:srgbClr val="002060"/>
                </a:solidFill>
              </a:rPr>
              <a:t>попълва „Списък на лицата в колективното домакинство“, като се записват трите имена, ЕГН/ЛНЧ/ЛН и съответния код в означеното квадратче, след което се попълват последователно данните на всяко лице в карта „Население</a:t>
            </a:r>
            <a:r>
              <a:rPr lang="bg-BG" sz="2400" dirty="0" smtClean="0">
                <a:solidFill>
                  <a:srgbClr val="002060"/>
                </a:solidFill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632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083641" y="722736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„Домакинств</a:t>
            </a:r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842" y="2046063"/>
            <a:ext cx="1165509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Особени </a:t>
            </a:r>
            <a:r>
              <a:rPr lang="ru-RU" sz="2400" b="1" dirty="0">
                <a:solidFill>
                  <a:srgbClr val="002060"/>
                </a:solidFill>
              </a:rPr>
              <a:t>случаи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Лицата, живеещи в една стая на работнически или студентски общежития, ако са едно домакинство - се преброяват с една карта, ако са отделни домакинства - за всяко домакинство се попълва отделна </a:t>
            </a:r>
            <a:r>
              <a:rPr lang="ru-RU" sz="2400" dirty="0" smtClean="0">
                <a:solidFill>
                  <a:srgbClr val="002060"/>
                </a:solidFill>
              </a:rPr>
              <a:t>карта.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</a:rPr>
              <a:t>Ако лицата в домакинството са повече от девет, отношенията на десетото и всяко следващо лице спрямо предходните лица се описват в допълнителното приложение „Допълнителна карта - многочленни домакинства</a:t>
            </a:r>
            <a:r>
              <a:rPr lang="bg-BG" sz="2400" dirty="0" smtClean="0">
                <a:solidFill>
                  <a:srgbClr val="002060"/>
                </a:solidFill>
              </a:rPr>
              <a:t>“.</a:t>
            </a:r>
            <a:endParaRPr lang="bg-B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194621" y="889004"/>
            <a:ext cx="100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„Домакинств</a:t>
            </a:r>
            <a:r>
              <a:rPr lang="bg-BG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756" y="1502688"/>
            <a:ext cx="544413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700" b="1" dirty="0" smtClean="0"/>
              <a:t>Отношения между лицата в домакинството</a:t>
            </a:r>
            <a:endParaRPr lang="en-US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Преброителят </a:t>
            </a:r>
            <a:r>
              <a:rPr lang="ru-RU" sz="1700" dirty="0"/>
              <a:t>трябва да опише за всяко домакинство поотделно отношенията между лицата в домакинството, като започне с главата на домакинството и последователно запише всички членове на домакинството и отношенията между </a:t>
            </a:r>
            <a:r>
              <a:rPr lang="ru-RU" sz="1700" dirty="0" smtClean="0"/>
              <a:t>тях.</a:t>
            </a:r>
            <a:endParaRPr lang="en-US" sz="17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700" b="1" i="1" dirty="0"/>
              <a:t>„Глава на домакинство“ </a:t>
            </a:r>
            <a:r>
              <a:rPr lang="bg-BG" sz="1700" i="1" dirty="0"/>
              <a:t>е лицето, което членовете на домакинството определят за такова или което осигурява основните средства за </a:t>
            </a:r>
            <a:r>
              <a:rPr lang="bg-BG" sz="1700" i="1" dirty="0" smtClean="0"/>
              <a:t>съществуване.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При определяне на отношенията между лицата всяко лице трябва да съответства на номера, под който вече е записано с имената си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Ако </a:t>
            </a:r>
            <a:r>
              <a:rPr lang="ru-RU" sz="1700" dirty="0"/>
              <a:t>в жилището има повече от едно домакинство, за всяко следващо след първото се попълва отделна преброителна карта, в която се попълват въпроси А13 и А14 на раздел „Адрес“, но не се попълват разделите „Сграда“ и „Жилище“ и въпросите от Д1 до Д5 на раздел „Домакинства“.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892" y="1000436"/>
            <a:ext cx="6515108" cy="53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061461" y="978532"/>
            <a:ext cx="1066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Получаване на УПК- особени случаи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1750760"/>
            <a:ext cx="10803403" cy="467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>
                <a:solidFill>
                  <a:srgbClr val="002060"/>
                </a:solidFill>
              </a:rPr>
              <a:t>При получаване на УПК преброителят установява, че е пропуснато лице/лица</a:t>
            </a:r>
          </a:p>
          <a:p>
            <a:pPr marL="0" indent="0">
              <a:buNone/>
            </a:pPr>
            <a:endParaRPr lang="bg-BG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dirty="0" smtClean="0">
                <a:solidFill>
                  <a:srgbClr val="002060"/>
                </a:solidFill>
              </a:rPr>
              <a:t>За пропуснатото лице се попълва хартиена преброителна карта, като в адресната част се попълват въпроси А13 и А14 от обр. ПНЖ-2. В раздел „Домакинства“ </a:t>
            </a:r>
            <a:r>
              <a:rPr lang="bg-BG" b="1" dirty="0" smtClean="0">
                <a:solidFill>
                  <a:srgbClr val="002060"/>
                </a:solidFill>
              </a:rPr>
              <a:t>се записва отношението на пропуснатото лице към поне едно лице от електронно преброеното домакинство.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827549" y="816163"/>
            <a:ext cx="7974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Обект на преброяването и данни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5669" y="1476841"/>
            <a:ext cx="826781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Жилищни сгради</a:t>
            </a:r>
          </a:p>
          <a:p>
            <a:pPr>
              <a:spcAft>
                <a:spcPts val="1200"/>
              </a:spcAft>
            </a:pPr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Жилища</a:t>
            </a:r>
            <a:r>
              <a:rPr lang="bg-BG" sz="2600" b="1" dirty="0" smtClean="0">
                <a:solidFill>
                  <a:srgbClr val="5B9BD5"/>
                </a:solidFill>
                <a:latin typeface="-apple-system"/>
              </a:rPr>
              <a:t> в жилищни сгради – обитавани и необитавани</a:t>
            </a:r>
          </a:p>
          <a:p>
            <a:pPr>
              <a:spcAft>
                <a:spcPts val="1200"/>
              </a:spcAft>
            </a:pPr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Жилища</a:t>
            </a:r>
            <a:r>
              <a:rPr lang="bg-BG" sz="2600" b="1" dirty="0" smtClean="0">
                <a:solidFill>
                  <a:srgbClr val="5B9BD5"/>
                </a:solidFill>
                <a:latin typeface="-apple-system"/>
              </a:rPr>
              <a:t> </a:t>
            </a:r>
            <a:r>
              <a:rPr lang="bg-BG" sz="2600" b="1" dirty="0">
                <a:solidFill>
                  <a:srgbClr val="5B9BD5"/>
                </a:solidFill>
                <a:latin typeface="-apple-system"/>
              </a:rPr>
              <a:t>в </a:t>
            </a:r>
            <a:r>
              <a:rPr lang="bg-BG" sz="2600" b="1" dirty="0" smtClean="0">
                <a:solidFill>
                  <a:srgbClr val="5B9BD5"/>
                </a:solidFill>
                <a:latin typeface="-apple-system"/>
              </a:rPr>
              <a:t>нежилищни </a:t>
            </a:r>
            <a:r>
              <a:rPr lang="bg-BG" sz="2600" b="1" dirty="0">
                <a:solidFill>
                  <a:srgbClr val="5B9BD5"/>
                </a:solidFill>
                <a:latin typeface="-apple-system"/>
              </a:rPr>
              <a:t>сгради и други жилищни </a:t>
            </a:r>
            <a:r>
              <a:rPr lang="bg-BG" sz="2600" b="1" dirty="0" smtClean="0">
                <a:solidFill>
                  <a:srgbClr val="5B9BD5"/>
                </a:solidFill>
                <a:latin typeface="-apple-system"/>
              </a:rPr>
              <a:t>единици, в които по време на преброяването пребивават лица</a:t>
            </a:r>
            <a:endParaRPr lang="bg-BG" sz="2600" b="1" dirty="0">
              <a:solidFill>
                <a:srgbClr val="5B9BD5"/>
              </a:solidFill>
              <a:latin typeface="-apple-system"/>
            </a:endParaRPr>
          </a:p>
          <a:p>
            <a:pPr>
              <a:spcAft>
                <a:spcPts val="1200"/>
              </a:spcAft>
            </a:pPr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Населението</a:t>
            </a:r>
            <a:r>
              <a:rPr lang="ru-RU" sz="2600" b="1" dirty="0">
                <a:solidFill>
                  <a:srgbClr val="5B9BD5"/>
                </a:solidFill>
                <a:latin typeface="-apple-system"/>
              </a:rPr>
              <a:t>, което обичайно пребивава на територията на Република </a:t>
            </a:r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България</a:t>
            </a:r>
          </a:p>
          <a:p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Временно </a:t>
            </a:r>
            <a:r>
              <a:rPr lang="ru-RU" sz="2600" b="1" dirty="0">
                <a:solidFill>
                  <a:srgbClr val="5B9BD5"/>
                </a:solidFill>
                <a:latin typeface="-apple-system"/>
              </a:rPr>
              <a:t>присъстващото </a:t>
            </a:r>
            <a:r>
              <a:rPr lang="ru-RU" sz="2600" b="1" dirty="0" smtClean="0">
                <a:solidFill>
                  <a:srgbClr val="5B9BD5"/>
                </a:solidFill>
                <a:latin typeface="-apple-system"/>
              </a:rPr>
              <a:t>население</a:t>
            </a:r>
            <a:endParaRPr lang="bg-BG" sz="2600" b="1" dirty="0">
              <a:solidFill>
                <a:srgbClr val="5B9BD5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81401" y="2166910"/>
            <a:ext cx="757434" cy="654836"/>
            <a:chOff x="2284828" y="4664795"/>
            <a:chExt cx="1026430" cy="967053"/>
          </a:xfrm>
        </p:grpSpPr>
        <p:sp>
          <p:nvSpPr>
            <p:cNvPr id="48" name="Oval 47"/>
            <p:cNvSpPr/>
            <p:nvPr/>
          </p:nvSpPr>
          <p:spPr>
            <a:xfrm>
              <a:off x="2284828" y="4664795"/>
              <a:ext cx="1026430" cy="9670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FFFFFF"/>
                </a:solidFill>
                <a:latin typeface="Roboto Light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745" y="4894895"/>
              <a:ext cx="498559" cy="498559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873341" y="1341138"/>
            <a:ext cx="773555" cy="736140"/>
            <a:chOff x="1903094" y="4459363"/>
            <a:chExt cx="1041262" cy="1015994"/>
          </a:xfrm>
        </p:grpSpPr>
        <p:sp>
          <p:nvSpPr>
            <p:cNvPr id="51" name="Oval 50"/>
            <p:cNvSpPr/>
            <p:nvPr/>
          </p:nvSpPr>
          <p:spPr>
            <a:xfrm>
              <a:off x="1903094" y="4459363"/>
              <a:ext cx="1041262" cy="10159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FFFFFF"/>
                </a:solidFill>
                <a:latin typeface="Roboto Light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428" y="4623742"/>
              <a:ext cx="602591" cy="57561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07572" y="4209437"/>
            <a:ext cx="743051" cy="717500"/>
            <a:chOff x="5633979" y="3518252"/>
            <a:chExt cx="1007737" cy="981348"/>
          </a:xfrm>
        </p:grpSpPr>
        <p:sp>
          <p:nvSpPr>
            <p:cNvPr id="54" name="Oval 53"/>
            <p:cNvSpPr/>
            <p:nvPr/>
          </p:nvSpPr>
          <p:spPr>
            <a:xfrm>
              <a:off x="5633979" y="3518252"/>
              <a:ext cx="1007737" cy="981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FFFFFF"/>
                </a:solidFill>
                <a:latin typeface="Roboto Light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452" y="3776217"/>
              <a:ext cx="507919" cy="478270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907572" y="5088365"/>
            <a:ext cx="757434" cy="724088"/>
            <a:chOff x="7299079" y="2945824"/>
            <a:chExt cx="1025413" cy="1005801"/>
          </a:xfrm>
        </p:grpSpPr>
        <p:sp>
          <p:nvSpPr>
            <p:cNvPr id="57" name="Oval 56"/>
            <p:cNvSpPr/>
            <p:nvPr/>
          </p:nvSpPr>
          <p:spPr>
            <a:xfrm>
              <a:off x="7299079" y="2945824"/>
              <a:ext cx="1025413" cy="10058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FFFFFF"/>
                </a:solidFill>
                <a:latin typeface="Roboto Light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0" t="70766" r="73040" b="5063"/>
            <a:stretch/>
          </p:blipFill>
          <p:spPr>
            <a:xfrm>
              <a:off x="7548532" y="3126640"/>
              <a:ext cx="525232" cy="63315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64211" y="3188173"/>
            <a:ext cx="757434" cy="654836"/>
            <a:chOff x="2284828" y="4664795"/>
            <a:chExt cx="1026430" cy="967053"/>
          </a:xfrm>
        </p:grpSpPr>
        <p:sp>
          <p:nvSpPr>
            <p:cNvPr id="29" name="Oval 28"/>
            <p:cNvSpPr/>
            <p:nvPr/>
          </p:nvSpPr>
          <p:spPr>
            <a:xfrm>
              <a:off x="2284828" y="4664795"/>
              <a:ext cx="1026430" cy="9670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FFFFFF"/>
                </a:solidFill>
                <a:latin typeface="Roboto Light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745" y="4894895"/>
              <a:ext cx="498559" cy="498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097280"/>
            <a:ext cx="10109662" cy="5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7462" y="508754"/>
            <a:ext cx="9474114" cy="59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1" y="103295"/>
            <a:ext cx="9919854" cy="66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  <a:ln>
                <a:solidFill>
                  <a:schemeClr val="accent1">
                    <a:shade val="50000"/>
                    <a:alpha val="1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9" y="4471463"/>
            <a:ext cx="259591" cy="785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119" y="2923318"/>
            <a:ext cx="296018" cy="721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119" y="2699977"/>
            <a:ext cx="4372718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  <a:defRPr/>
            </a:pPr>
            <a:r>
              <a:rPr lang="ru-RU" altLang="bg-BG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Обект на </a:t>
            </a:r>
            <a:r>
              <a:rPr lang="ru-RU" altLang="bg-BG" sz="28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r>
              <a:rPr lang="ru-RU" altLang="bg-BG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bg-BG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altLang="bg-BG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49 години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r>
              <a:rPr lang="ru-RU" altLang="bg-BG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bg-BG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altLang="bg-BG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 </a:t>
            </a:r>
            <a:r>
              <a:rPr lang="ru-RU" altLang="bg-BG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години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70000"/>
              </a:lnSpc>
              <a:defRPr/>
            </a:pPr>
            <a:r>
              <a:rPr lang="ru-RU" altLang="bg-BG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Обичайно живеещи в жилището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12900"/>
            <a:ext cx="1207770" cy="755650"/>
            <a:chOff x="-451357" y="-636"/>
            <a:chExt cx="1208392" cy="757106"/>
          </a:xfrm>
          <a:solidFill>
            <a:srgbClr val="000000"/>
          </a:solidFill>
        </p:grpSpPr>
        <p:pic>
          <p:nvPicPr>
            <p:cNvPr id="27" name="Graphic 466" descr="Man with bab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embed="rId16"/>
                </a:ext>
              </a:extLst>
            </a:blip>
            <a:stretch>
              <a:fillRect/>
            </a:stretch>
          </p:blipFill>
          <p:spPr>
            <a:xfrm>
              <a:off x="-451357" y="-626"/>
              <a:ext cx="721054" cy="721052"/>
            </a:xfrm>
            <a:prstGeom prst="rect">
              <a:avLst/>
            </a:prstGeom>
          </p:spPr>
        </p:pic>
        <p:pic>
          <p:nvPicPr>
            <p:cNvPr id="28" name="Graphic 35" descr="Woman with stroller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embed="rId18"/>
                </a:ext>
              </a:extLst>
            </a:blip>
            <a:stretch>
              <a:fillRect/>
            </a:stretch>
          </p:blipFill>
          <p:spPr>
            <a:xfrm>
              <a:off x="-177" y="-636"/>
              <a:ext cx="757212" cy="75710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07887" y="1536084"/>
            <a:ext cx="512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Раждаемост и </a:t>
            </a:r>
          </a:p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репродуктивно поведение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1438" y="1536084"/>
            <a:ext cx="512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Миграция и </a:t>
            </a:r>
          </a:p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миграционно поведение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7064" y="2717955"/>
            <a:ext cx="4372718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  <a:defRPr/>
            </a:pPr>
            <a:r>
              <a:rPr lang="ru-RU" altLang="bg-BG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Обект на </a:t>
            </a:r>
            <a:r>
              <a:rPr lang="ru-RU" altLang="bg-BG" sz="28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r>
              <a:rPr lang="ru-RU" altLang="bg-BG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r>
              <a:rPr lang="ru-RU" altLang="bg-BG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15 </a:t>
            </a:r>
            <a:r>
              <a:rPr lang="ru-RU" altLang="bg-BG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bg-BG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 </a:t>
            </a:r>
            <a:r>
              <a:rPr lang="ru-RU" altLang="bg-BG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години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sz="28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r>
              <a:rPr lang="ru-RU" altLang="bg-BG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Обичайно живеещи в жилището</a:t>
            </a:r>
          </a:p>
          <a:p>
            <a:pPr algn="just">
              <a:lnSpc>
                <a:spcPct val="70000"/>
              </a:lnSpc>
              <a:defRPr/>
            </a:pPr>
            <a:endParaRPr lang="ru-RU" altLang="bg-BG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70000"/>
              </a:lnSpc>
              <a:defRPr/>
            </a:pPr>
            <a:endParaRPr lang="ru-RU" altLang="bg-BG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176893" y="3644862"/>
            <a:ext cx="694142" cy="706305"/>
            <a:chOff x="2178248" y="833675"/>
            <a:chExt cx="764060" cy="7200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178248" y="833675"/>
              <a:ext cx="258765" cy="72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29595" y="833675"/>
              <a:ext cx="312713" cy="720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17778" y="868550"/>
            <a:ext cx="8761643" cy="45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err="1" smtClean="0"/>
              <a:t>Извадкови</a:t>
            </a:r>
            <a:r>
              <a:rPr lang="bg-BG" sz="4000" dirty="0" smtClean="0"/>
              <a:t> изследвания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766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94593" y="1220102"/>
            <a:ext cx="1178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Лични данни </a:t>
            </a:r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обработвани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преброяване на населението и</a:t>
            </a:r>
          </a:p>
          <a:p>
            <a:pPr algn="ctr"/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жилищния фонд </a:t>
            </a:r>
            <a:r>
              <a:rPr lang="bg-BG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2427889"/>
            <a:ext cx="10786241" cy="3749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/>
              <a:t>Всички данни, които се събират в преброителната карта са лични данни. </a:t>
            </a:r>
          </a:p>
          <a:p>
            <a:pPr marL="0" indent="0">
              <a:buNone/>
            </a:pPr>
            <a:r>
              <a:rPr lang="bg-BG" sz="2400" dirty="0" smtClean="0"/>
              <a:t>НСИ е използвал всички технически и организационни мерки за тяхната защита.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събиране на личните данни (попълване на анкетните карти) задължително</a:t>
            </a:r>
          </a:p>
          <a:p>
            <a:pPr marL="0" indent="0">
              <a:buNone/>
            </a:pPr>
            <a:r>
              <a:rPr lang="ru-RU" sz="2400" dirty="0"/>
              <a:t>се предоставя информация относно обработването на личните данни на лицата</a:t>
            </a:r>
          </a:p>
          <a:p>
            <a:pPr marL="0" indent="0">
              <a:buNone/>
            </a:pPr>
            <a:r>
              <a:rPr lang="ru-RU" sz="2400" dirty="0"/>
              <a:t>участващи в преброяването - „Придружително писмо“ към всяка една анкетна</a:t>
            </a:r>
          </a:p>
          <a:p>
            <a:pPr marL="0" indent="0">
              <a:buNone/>
            </a:pPr>
            <a:r>
              <a:rPr lang="ru-RU" sz="2400" dirty="0"/>
              <a:t>карта, съдържащо информацията съгласно чл. 13 на </a:t>
            </a:r>
            <a:r>
              <a:rPr lang="ru-RU" sz="2400" dirty="0" smtClean="0"/>
              <a:t>GDPR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indent="0">
              <a:buNone/>
            </a:pPr>
            <a:r>
              <a:rPr lang="bg-BG" sz="2400" b="1" dirty="0" smtClean="0"/>
              <a:t>Длъжностно лице по защита на данните на НСИ</a:t>
            </a:r>
            <a:r>
              <a:rPr lang="en-US" sz="2400" b="1" dirty="0" smtClean="0"/>
              <a:t>: </a:t>
            </a:r>
            <a:r>
              <a:rPr lang="en-US" sz="2400" dirty="0" smtClean="0">
                <a:hlinkClick r:id="rId5"/>
              </a:rPr>
              <a:t>gdpr@nsi.bg</a:t>
            </a:r>
            <a:r>
              <a:rPr lang="en-US" sz="2400" dirty="0" smtClean="0"/>
              <a:t>   </a:t>
            </a:r>
            <a:r>
              <a:rPr lang="bg-BG" sz="2400" dirty="0" smtClean="0"/>
              <a:t>тел.02 9857163</a:t>
            </a:r>
            <a:endParaRPr lang="bg-BG" sz="2400" dirty="0"/>
          </a:p>
          <a:p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001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2427889"/>
            <a:ext cx="10786241" cy="1258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6000" dirty="0" smtClean="0"/>
              <a:t>Благодарим Ви за вниманието!</a:t>
            </a:r>
            <a:endParaRPr lang="bg-BG" sz="6000" dirty="0"/>
          </a:p>
          <a:p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4411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899735" y="957461"/>
            <a:ext cx="10679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-apple-system"/>
              </a:rPr>
              <a:t>Референтна дата (критичен момент) </a:t>
            </a:r>
            <a:endParaRPr lang="en-US" sz="2400" b="1" dirty="0" smtClean="0">
              <a:solidFill>
                <a:srgbClr val="002060"/>
              </a:solidFill>
              <a:latin typeface="-apple-system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-apple-system"/>
              </a:rPr>
              <a:t>Точно </a:t>
            </a:r>
            <a:r>
              <a:rPr lang="ru-RU" sz="2400" dirty="0">
                <a:solidFill>
                  <a:srgbClr val="FF0000"/>
                </a:solidFill>
                <a:latin typeface="-apple-system"/>
              </a:rPr>
              <a:t>определена дата и час, към които се отнасят всички данни за населението, жилищния и сградния фонд, събирани </a:t>
            </a:r>
            <a:r>
              <a:rPr lang="ru-RU" sz="2400" dirty="0" smtClean="0">
                <a:solidFill>
                  <a:srgbClr val="FF0000"/>
                </a:solidFill>
                <a:latin typeface="-apple-system"/>
              </a:rPr>
              <a:t>през целия период на провеждане на преброяването – 7 септември – 3 октомври 2021 година. </a:t>
            </a:r>
            <a:endParaRPr lang="en-US" sz="2400" dirty="0" smtClean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313" y="2696135"/>
            <a:ext cx="220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800" b="1" dirty="0" smtClean="0">
                <a:solidFill>
                  <a:srgbClr val="0070C0"/>
                </a:solidFill>
                <a:latin typeface="Callibri"/>
                <a:cs typeface="Arial" panose="020B0604020202020204" pitchFamily="34" charset="0"/>
              </a:rPr>
              <a:t>3.10.</a:t>
            </a:r>
            <a:endParaRPr lang="bg-BG" sz="2800" b="1" dirty="0">
              <a:solidFill>
                <a:srgbClr val="0070C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413088" y="3283088"/>
            <a:ext cx="360040" cy="3600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Rectangle 19"/>
          <p:cNvSpPr/>
          <p:nvPr/>
        </p:nvSpPr>
        <p:spPr>
          <a:xfrm>
            <a:off x="5265059" y="5404034"/>
            <a:ext cx="278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400" b="1" dirty="0">
                <a:solidFill>
                  <a:schemeClr val="accent2"/>
                </a:solidFill>
                <a:latin typeface="Callibri"/>
                <a:cs typeface="Arial" panose="020B0604020202020204" pitchFamily="34" charset="0"/>
              </a:rPr>
              <a:t>Посещение на преброители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46911" y="5397860"/>
            <a:ext cx="28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400" b="1" dirty="0">
                <a:solidFill>
                  <a:schemeClr val="accent2"/>
                </a:solidFill>
                <a:latin typeface="Callibri"/>
                <a:cs typeface="Arial" panose="020B0604020202020204" pitchFamily="34" charset="0"/>
              </a:rPr>
              <a:t>Преброяване през интернет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5" y="3806301"/>
            <a:ext cx="1503439" cy="13830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6897" r="7165" b="6362"/>
          <a:stretch/>
        </p:blipFill>
        <p:spPr>
          <a:xfrm>
            <a:off x="2602679" y="3831386"/>
            <a:ext cx="1491548" cy="149154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602542" y="3652067"/>
            <a:ext cx="0" cy="25767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/>
          <p:cNvSpPr/>
          <p:nvPr/>
        </p:nvSpPr>
        <p:spPr>
          <a:xfrm>
            <a:off x="4754965" y="3219355"/>
            <a:ext cx="360040" cy="3600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7" name="Straight Connector 26"/>
          <p:cNvCxnSpPr/>
          <p:nvPr/>
        </p:nvCxnSpPr>
        <p:spPr>
          <a:xfrm>
            <a:off x="4968822" y="3618977"/>
            <a:ext cx="0" cy="25763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8215758" y="3237375"/>
            <a:ext cx="360040" cy="3600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9" name="Straight Connector 28"/>
          <p:cNvCxnSpPr/>
          <p:nvPr/>
        </p:nvCxnSpPr>
        <p:spPr>
          <a:xfrm>
            <a:off x="8417401" y="3603582"/>
            <a:ext cx="0" cy="26075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82066" y="4398742"/>
            <a:ext cx="2329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000" b="1" dirty="0" smtClean="0">
                <a:solidFill>
                  <a:srgbClr val="FF0000"/>
                </a:solidFill>
                <a:latin typeface="Callibri"/>
                <a:cs typeface="Arial" panose="020B0604020202020204" pitchFamily="34" charset="0"/>
              </a:rPr>
              <a:t>0.00</a:t>
            </a:r>
            <a:endParaRPr lang="bg-BG" sz="2000" b="1" dirty="0">
              <a:solidFill>
                <a:srgbClr val="FF000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14882" y="4360663"/>
            <a:ext cx="851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000" b="1" dirty="0" smtClean="0">
                <a:solidFill>
                  <a:srgbClr val="00B050"/>
                </a:solidFill>
                <a:latin typeface="Callibri"/>
                <a:cs typeface="Arial" panose="020B0604020202020204" pitchFamily="34" charset="0"/>
              </a:rPr>
              <a:t>24.00</a:t>
            </a:r>
            <a:endParaRPr lang="bg-BG" sz="2000" b="1" dirty="0">
              <a:solidFill>
                <a:srgbClr val="00B05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74464" y="4362917"/>
            <a:ext cx="851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000" b="1" dirty="0" smtClean="0">
                <a:solidFill>
                  <a:srgbClr val="00B050"/>
                </a:solidFill>
                <a:latin typeface="Callibri"/>
                <a:cs typeface="Arial" panose="020B0604020202020204" pitchFamily="34" charset="0"/>
              </a:rPr>
              <a:t>08.00</a:t>
            </a:r>
            <a:endParaRPr lang="bg-BG" sz="2000" b="1" dirty="0">
              <a:solidFill>
                <a:srgbClr val="00B05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79100" y="4365128"/>
            <a:ext cx="851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000" b="1" dirty="0" smtClean="0">
                <a:solidFill>
                  <a:srgbClr val="00B050"/>
                </a:solidFill>
                <a:latin typeface="Callibri"/>
                <a:cs typeface="Arial" panose="020B0604020202020204" pitchFamily="34" charset="0"/>
              </a:rPr>
              <a:t>20.00</a:t>
            </a:r>
            <a:endParaRPr lang="bg-BG" sz="2000" b="1" dirty="0">
              <a:solidFill>
                <a:srgbClr val="00B05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6465" y="6195375"/>
            <a:ext cx="283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400" b="1" dirty="0" smtClean="0">
                <a:solidFill>
                  <a:srgbClr val="FF0000"/>
                </a:solidFill>
                <a:latin typeface="Callibri"/>
                <a:cs typeface="Arial" panose="020B0604020202020204" pitchFamily="34" charset="0"/>
              </a:rPr>
              <a:t>Критичен момент</a:t>
            </a:r>
            <a:endParaRPr lang="bg-BG" sz="2400" b="1" dirty="0">
              <a:solidFill>
                <a:srgbClr val="FF000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77732" y="6168586"/>
            <a:ext cx="283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400" b="1" dirty="0">
                <a:solidFill>
                  <a:srgbClr val="0070C0"/>
                </a:solidFill>
                <a:latin typeface="Callibri"/>
                <a:cs typeface="Arial" panose="020B0604020202020204" pitchFamily="34" charset="0"/>
              </a:rPr>
              <a:t>К</a:t>
            </a:r>
            <a:r>
              <a:rPr lang="bg-BG" sz="2400" b="1" dirty="0" smtClean="0">
                <a:solidFill>
                  <a:srgbClr val="0070C0"/>
                </a:solidFill>
                <a:latin typeface="Callibri"/>
                <a:cs typeface="Arial" panose="020B0604020202020204" pitchFamily="34" charset="0"/>
              </a:rPr>
              <a:t>рай</a:t>
            </a:r>
            <a:endParaRPr lang="bg-BG" sz="2400" b="1" dirty="0">
              <a:solidFill>
                <a:srgbClr val="0070C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255" y="2764868"/>
            <a:ext cx="220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800" b="1" dirty="0" smtClean="0">
                <a:solidFill>
                  <a:srgbClr val="0070C0"/>
                </a:solidFill>
                <a:latin typeface="Callibri"/>
                <a:cs typeface="Arial" panose="020B0604020202020204" pitchFamily="34" charset="0"/>
              </a:rPr>
              <a:t>7.09.</a:t>
            </a:r>
            <a:endParaRPr lang="bg-BG" sz="2800" b="1" dirty="0">
              <a:solidFill>
                <a:srgbClr val="0070C0"/>
              </a:solidFill>
              <a:latin typeface="Callibri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63913" y="2759868"/>
            <a:ext cx="240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800" b="1" dirty="0" smtClean="0">
                <a:solidFill>
                  <a:srgbClr val="0070C0"/>
                </a:solidFill>
                <a:latin typeface="Callibri"/>
                <a:cs typeface="Arial" panose="020B0604020202020204" pitchFamily="34" charset="0"/>
              </a:rPr>
              <a:t>17.09./18.09.</a:t>
            </a:r>
            <a:endParaRPr lang="bg-BG" sz="2800" b="1" dirty="0">
              <a:solidFill>
                <a:srgbClr val="0070C0"/>
              </a:solidFill>
              <a:latin typeface="Cal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5399314" y="2078988"/>
            <a:ext cx="3088247" cy="2819574"/>
            <a:chOff x="2423130" y="2120514"/>
            <a:chExt cx="1916617" cy="19283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9" t="12344" r="14559" b="15666"/>
            <a:stretch/>
          </p:blipFill>
          <p:spPr>
            <a:xfrm>
              <a:off x="2905977" y="2711144"/>
              <a:ext cx="950922" cy="956262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2423130" y="2120514"/>
              <a:ext cx="1916617" cy="1928333"/>
            </a:xfrm>
            <a:prstGeom prst="ellipse">
              <a:avLst/>
            </a:prstGeom>
            <a:noFill/>
            <a:ln w="53975" cmpd="sng">
              <a:solidFill>
                <a:schemeClr val="accent2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 bwMode="auto">
            <a:xfrm>
              <a:off x="2841195" y="2412099"/>
              <a:ext cx="1080486" cy="2736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dirty="0" smtClean="0">
                  <a:solidFill>
                    <a:schemeClr val="accent2"/>
                  </a:solidFill>
                  <a:latin typeface="Corbel" panose="020B0503020204020204" pitchFamily="34" charset="0"/>
                </a:rPr>
                <a:t>С преброител</a:t>
              </a:r>
              <a:endParaRPr lang="bg-BG" sz="2000" b="1" dirty="0">
                <a:solidFill>
                  <a:schemeClr val="accent2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02229" y="2078988"/>
            <a:ext cx="2982685" cy="2819574"/>
            <a:chOff x="4737314" y="2084637"/>
            <a:chExt cx="1916617" cy="1928333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5120623" y="2376222"/>
              <a:ext cx="1227666" cy="2736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dirty="0" smtClean="0">
                  <a:solidFill>
                    <a:schemeClr val="accent1">
                      <a:lumMod val="50000"/>
                    </a:schemeClr>
                  </a:solidFill>
                  <a:latin typeface="Corbel" panose="020B0503020204020204" pitchFamily="34" charset="0"/>
                </a:rPr>
                <a:t>Е-преброяване</a:t>
              </a:r>
              <a:endParaRPr lang="bg-BG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21" name="Picture 3" descr="D:\ICONS\125530-matte-white-square-icon-people-things-people-worker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0" t="10819" r="9967" b="12689"/>
            <a:stretch/>
          </p:blipFill>
          <p:spPr bwMode="auto">
            <a:xfrm flipH="1">
              <a:off x="5201577" y="2692311"/>
              <a:ext cx="988093" cy="993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4737314" y="2084637"/>
              <a:ext cx="1916617" cy="1928333"/>
            </a:xfrm>
            <a:prstGeom prst="ellipse">
              <a:avLst/>
            </a:prstGeom>
            <a:noFill/>
            <a:ln w="539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xtBox 23"/>
          <p:cNvSpPr txBox="1"/>
          <p:nvPr/>
        </p:nvSpPr>
        <p:spPr>
          <a:xfrm>
            <a:off x="1768960" y="961817"/>
            <a:ext cx="79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Методи за регистрация на данните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248405" y="1704988"/>
            <a:ext cx="2982685" cy="2819574"/>
            <a:chOff x="4737314" y="2084637"/>
            <a:chExt cx="1916617" cy="1928333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5120623" y="2376222"/>
              <a:ext cx="1227666" cy="2736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dirty="0" smtClean="0">
                  <a:solidFill>
                    <a:schemeClr val="accent1">
                      <a:lumMod val="50000"/>
                    </a:schemeClr>
                  </a:solidFill>
                  <a:latin typeface="Corbel" panose="020B0503020204020204" pitchFamily="34" charset="0"/>
                </a:rPr>
                <a:t>Е-преброяване</a:t>
              </a:r>
              <a:endParaRPr lang="bg-BG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21" name="Picture 3" descr="D:\ICONS\125530-matte-white-square-icon-people-things-people-worke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0" t="10819" r="9967" b="12689"/>
            <a:stretch/>
          </p:blipFill>
          <p:spPr bwMode="auto">
            <a:xfrm flipH="1">
              <a:off x="5201577" y="2692311"/>
              <a:ext cx="988093" cy="993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4737314" y="2084637"/>
              <a:ext cx="1916617" cy="1928333"/>
            </a:xfrm>
            <a:prstGeom prst="ellipse">
              <a:avLst/>
            </a:prstGeom>
            <a:noFill/>
            <a:ln w="539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xtBox 23"/>
          <p:cNvSpPr txBox="1"/>
          <p:nvPr/>
        </p:nvSpPr>
        <p:spPr>
          <a:xfrm>
            <a:off x="1768960" y="961817"/>
            <a:ext cx="79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Методи за регистрация на данните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92318"/>
              </p:ext>
            </p:extLst>
          </p:nvPr>
        </p:nvGraphicFramePr>
        <p:xfrm>
          <a:off x="3387225" y="1680538"/>
          <a:ext cx="7126805" cy="466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6805">
                  <a:extLst>
                    <a:ext uri="{9D8B030D-6E8A-4147-A177-3AD203B41FA5}">
                      <a16:colId xmlns:a16="http://schemas.microsoft.com/office/drawing/2014/main" val="3458688376"/>
                    </a:ext>
                  </a:extLst>
                </a:gridCol>
              </a:tblGrid>
              <a:tr h="835195">
                <a:tc>
                  <a:txBody>
                    <a:bodyPr/>
                    <a:lstStyle/>
                    <a:p>
                      <a:r>
                        <a:rPr lang="bg-BG" sz="2600" dirty="0" smtClean="0"/>
                        <a:t>Регистрация – Валиден</a:t>
                      </a:r>
                      <a:r>
                        <a:rPr lang="bg-BG" sz="2600" baseline="0" dirty="0" smtClean="0"/>
                        <a:t> БГ документ за самоличност</a:t>
                      </a:r>
                      <a:r>
                        <a:rPr lang="bg-BG" sz="2600" dirty="0" smtClean="0"/>
                        <a:t>, дата</a:t>
                      </a:r>
                      <a:r>
                        <a:rPr lang="bg-BG" sz="2600" baseline="0" dirty="0" smtClean="0"/>
                        <a:t> на издаване, ЕГН, имена, валиден имейл адрес</a:t>
                      </a:r>
                      <a:endParaRPr lang="bg-BG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04262"/>
                  </a:ext>
                </a:extLst>
              </a:tr>
              <a:tr h="835195">
                <a:tc>
                  <a:txBody>
                    <a:bodyPr/>
                    <a:lstStyle/>
                    <a:p>
                      <a:r>
                        <a:rPr lang="bg-BG" sz="2600" b="1" dirty="0" smtClean="0">
                          <a:solidFill>
                            <a:srgbClr val="002060"/>
                          </a:solidFill>
                        </a:rPr>
                        <a:t>Една</a:t>
                      </a:r>
                      <a:r>
                        <a:rPr lang="bg-BG" sz="2600" b="1" baseline="0" dirty="0" smtClean="0">
                          <a:solidFill>
                            <a:srgbClr val="002060"/>
                          </a:solidFill>
                        </a:rPr>
                        <a:t> регистрация – едно жилище и лицата, които пребивават в него</a:t>
                      </a:r>
                      <a:endParaRPr lang="bg-BG" sz="2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601871"/>
                  </a:ext>
                </a:extLst>
              </a:tr>
              <a:tr h="835195">
                <a:tc>
                  <a:txBody>
                    <a:bodyPr/>
                    <a:lstStyle/>
                    <a:p>
                      <a:r>
                        <a:rPr lang="bg-BG" sz="2600" b="1" dirty="0" smtClean="0">
                          <a:solidFill>
                            <a:srgbClr val="002060"/>
                          </a:solidFill>
                        </a:rPr>
                        <a:t>Линк</a:t>
                      </a:r>
                      <a:r>
                        <a:rPr lang="bg-BG" sz="2600" b="1" baseline="0" dirty="0" smtClean="0">
                          <a:solidFill>
                            <a:srgbClr val="002060"/>
                          </a:solidFill>
                        </a:rPr>
                        <a:t> за потвърждение</a:t>
                      </a:r>
                      <a:endParaRPr lang="bg-BG" sz="2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348441"/>
                  </a:ext>
                </a:extLst>
              </a:tr>
              <a:tr h="835195">
                <a:tc>
                  <a:txBody>
                    <a:bodyPr/>
                    <a:lstStyle/>
                    <a:p>
                      <a:r>
                        <a:rPr lang="bg-BG" sz="2600" b="1" dirty="0" smtClean="0">
                          <a:solidFill>
                            <a:srgbClr val="002060"/>
                          </a:solidFill>
                        </a:rPr>
                        <a:t>Получаване на УПК</a:t>
                      </a:r>
                      <a:endParaRPr lang="bg-BG" sz="2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996792"/>
                  </a:ext>
                </a:extLst>
              </a:tr>
              <a:tr h="835195">
                <a:tc>
                  <a:txBody>
                    <a:bodyPr/>
                    <a:lstStyle/>
                    <a:p>
                      <a:r>
                        <a:rPr lang="bg-BG" sz="2600" b="1" dirty="0" smtClean="0">
                          <a:solidFill>
                            <a:srgbClr val="002060"/>
                          </a:solidFill>
                        </a:rPr>
                        <a:t>Предоставяне на преброителя</a:t>
                      </a:r>
                      <a:endParaRPr lang="bg-BG" sz="2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99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827549" y="1385567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Задължения на преброители и контрольори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6237" y="1624303"/>
            <a:ext cx="9305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000" b="1" u="sng" dirty="0" smtClean="0">
              <a:solidFill>
                <a:srgbClr val="002060"/>
              </a:solidFill>
              <a:latin typeface="-apple-system"/>
            </a:endParaRPr>
          </a:p>
          <a:p>
            <a:pPr algn="just" fontAlgn="base"/>
            <a:endParaRPr lang="ru-RU" sz="2000" b="1" u="sng" dirty="0">
              <a:solidFill>
                <a:srgbClr val="002060"/>
              </a:solidFill>
              <a:latin typeface="-apple-system"/>
            </a:endParaRPr>
          </a:p>
          <a:p>
            <a:pPr algn="just" fontAlgn="base"/>
            <a:r>
              <a:rPr lang="ru-RU" sz="2000" b="1" u="sng" dirty="0" smtClean="0">
                <a:solidFill>
                  <a:srgbClr val="002060"/>
                </a:solidFill>
                <a:latin typeface="-apple-system"/>
              </a:rPr>
              <a:t>ЗПНЖФ2021</a:t>
            </a:r>
          </a:p>
          <a:p>
            <a:pPr algn="just" fontAlgn="base"/>
            <a:endParaRPr lang="ru-RU" sz="2000" b="1" u="sng" dirty="0" smtClean="0">
              <a:solidFill>
                <a:srgbClr val="002060"/>
              </a:solidFill>
              <a:latin typeface="-apple-system"/>
            </a:endParaRPr>
          </a:p>
          <a:p>
            <a:pPr algn="just" fontAlgn="base">
              <a:spcAft>
                <a:spcPts val="1200"/>
              </a:spcAft>
            </a:pPr>
            <a:r>
              <a:rPr lang="ru-RU" sz="2600" b="1" dirty="0">
                <a:solidFill>
                  <a:srgbClr val="002060"/>
                </a:solidFill>
              </a:rPr>
              <a:t>Чл. 27. (1) Контрольорът ръководи, контролира и подпомага преброителите от своя район и отговаря за пълнотата на данните, вписани в преброителните карти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endParaRPr 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656293" y="816163"/>
            <a:ext cx="844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Контрольорът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93" y="1401288"/>
            <a:ext cx="947771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Осъществява ежедневен контакт с преброителя и контролира процеса на преброяване;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Информира ОПК за напредъка на преброяването и в случай на възникване на проблем;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Осъществява контакт с управителите на етажната собственост;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Проверява попълнените преброителни карти на преброителите по отношение на точността и обхвата на записаната информация;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Проверява Преброителните списъци обр. ПНЖ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относно тяхната пълнота и съответствие с попълнените преброителни карти;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Попълва сумарната таблица обр. ПНЖ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bg-BG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Предава всички преброителни материали на ОПК.</a:t>
            </a:r>
            <a:endParaRPr lang="ru-RU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19968</TotalTime>
  <Words>3914</Words>
  <Application>Microsoft Office PowerPoint</Application>
  <PresentationFormat>Widescreen</PresentationFormat>
  <Paragraphs>446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-apple-system</vt:lpstr>
      <vt:lpstr>Arial</vt:lpstr>
      <vt:lpstr>Calibri</vt:lpstr>
      <vt:lpstr>Calibri Light</vt:lpstr>
      <vt:lpstr>Callibri</vt:lpstr>
      <vt:lpstr>Corbel</vt:lpstr>
      <vt:lpstr>Roboto Light</vt:lpstr>
      <vt:lpstr>Tahoma</vt:lpstr>
      <vt:lpstr>Tahoma,Bold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Основна преброителна карта </vt:lpstr>
      <vt:lpstr>PowerPoint Presentation</vt:lpstr>
      <vt:lpstr>При преброяване на места за настаняване (хотели, мотели, къщи за гости и др.), лечебни заведения, арести и други места, в които към критичния момент на преброяване временно пребивават лица;  </vt:lpstr>
      <vt:lpstr>Следвайте оранжевите стрелки за последователно попълване и преминаване от въпрос на въпрос;  Спазвайте указанията за възможен брой отговори;   Отбелязвайте верния отговор в квадратчето преди него;  В полета с пунктирана синя рамка с думи или цифри се записва необходимата информация (например: точен адрес, години, кв. м, брой и т.н.).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Кои лица броим/не броим?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Arslan Ahmedov</dc:creator>
  <cp:lastModifiedBy>Petya Kazakova</cp:lastModifiedBy>
  <cp:revision>633</cp:revision>
  <cp:lastPrinted>2021-06-11T13:58:33Z</cp:lastPrinted>
  <dcterms:created xsi:type="dcterms:W3CDTF">2019-09-25T07:11:36Z</dcterms:created>
  <dcterms:modified xsi:type="dcterms:W3CDTF">2021-08-16T11:10:15Z</dcterms:modified>
</cp:coreProperties>
</file>